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704" r:id="rId3"/>
    <p:sldMasterId id="2147483711" r:id="rId4"/>
    <p:sldMasterId id="2147483745" r:id="rId5"/>
  </p:sldMasterIdLst>
  <p:notesMasterIdLst>
    <p:notesMasterId r:id="rId43"/>
  </p:notesMasterIdLst>
  <p:sldIdLst>
    <p:sldId id="261" r:id="rId6"/>
    <p:sldId id="328" r:id="rId7"/>
    <p:sldId id="416" r:id="rId8"/>
    <p:sldId id="415" r:id="rId9"/>
    <p:sldId id="397" r:id="rId10"/>
    <p:sldId id="402" r:id="rId11"/>
    <p:sldId id="386" r:id="rId12"/>
    <p:sldId id="401" r:id="rId13"/>
    <p:sldId id="400" r:id="rId14"/>
    <p:sldId id="388" r:id="rId15"/>
    <p:sldId id="403" r:id="rId16"/>
    <p:sldId id="408" r:id="rId17"/>
    <p:sldId id="404" r:id="rId18"/>
    <p:sldId id="384" r:id="rId19"/>
    <p:sldId id="405" r:id="rId20"/>
    <p:sldId id="379" r:id="rId21"/>
    <p:sldId id="409" r:id="rId22"/>
    <p:sldId id="410" r:id="rId23"/>
    <p:sldId id="381" r:id="rId24"/>
    <p:sldId id="411" r:id="rId25"/>
    <p:sldId id="412" r:id="rId26"/>
    <p:sldId id="380" r:id="rId27"/>
    <p:sldId id="414" r:id="rId28"/>
    <p:sldId id="393" r:id="rId29"/>
    <p:sldId id="413" r:id="rId30"/>
    <p:sldId id="389" r:id="rId31"/>
    <p:sldId id="390" r:id="rId32"/>
    <p:sldId id="392" r:id="rId33"/>
    <p:sldId id="391" r:id="rId34"/>
    <p:sldId id="259" r:id="rId35"/>
    <p:sldId id="406" r:id="rId36"/>
    <p:sldId id="383" r:id="rId37"/>
    <p:sldId id="407" r:id="rId38"/>
    <p:sldId id="394" r:id="rId39"/>
    <p:sldId id="417" r:id="rId40"/>
    <p:sldId id="370" r:id="rId41"/>
    <p:sldId id="26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ro Pereira" initials="SP" lastIdx="1" clrIdx="0">
    <p:extLst>
      <p:ext uri="{19B8F6BF-5375-455C-9EA6-DF929625EA0E}">
        <p15:presenceInfo xmlns:p15="http://schemas.microsoft.com/office/powerpoint/2012/main" userId="S::sandro.pereira@devscope.net::cff2b4a5-ede0-4697-b222-bd58482346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CFFD"/>
    <a:srgbClr val="039BE6"/>
    <a:srgbClr val="04326C"/>
    <a:srgbClr val="A78D61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05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80D96-9150-4C1A-90E1-07541CF686C9}" type="datetimeFigureOut">
              <a:rPr lang="pt-PT" smtClean="0"/>
              <a:t>23/04/2020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D2667-4472-48DC-AE2F-992BD7C964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8550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hyperlink" Target="http://www.devscope.net/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hyperlink" Target="http://www.devscope.net/" TargetMode="Externa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ober blue">
    <p:bg>
      <p:bgPr>
        <a:solidFill>
          <a:srgbClr val="0A7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43252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"/>
            <a:ext cx="1219223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269304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4" y="2082443"/>
            <a:ext cx="7172954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4" y="3877257"/>
            <a:ext cx="7172954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8214" y="6182036"/>
            <a:ext cx="986066" cy="19126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8075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"/>
            <a:ext cx="1218149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4" y="1187644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1" y="1187645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4" y="2971410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50" y="6164664"/>
            <a:ext cx="986066" cy="19126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451549" y="487593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04087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" y="0"/>
            <a:ext cx="12191564" cy="686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757348" y="6196665"/>
            <a:ext cx="986066" cy="19126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gray">
          <a:xfrm>
            <a:off x="269304" y="1187620"/>
            <a:ext cx="7171399" cy="448276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1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Monitor and Manage using BizTalk360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4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err="1"/>
              <a:t>Saravana</a:t>
            </a:r>
            <a:r>
              <a:rPr lang="en-US" dirty="0"/>
              <a:t> Kumar</a:t>
            </a:r>
          </a:p>
          <a:p>
            <a:pPr lvl="0"/>
            <a:r>
              <a:rPr lang="en-US" dirty="0"/>
              <a:t>Founder/CTO, Microsoft Integration MVP</a:t>
            </a:r>
          </a:p>
        </p:txBody>
      </p:sp>
      <p:pic>
        <p:nvPicPr>
          <p:cNvPr id="9" name="Picture 2" descr="C:\Users\spereira\Desktop\Imagem DevScope\devscope-with-signature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" y="4789686"/>
            <a:ext cx="2510088" cy="8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86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" y="2"/>
            <a:ext cx="12182535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50" y="6164664"/>
            <a:ext cx="986066" cy="19126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gray">
          <a:xfrm>
            <a:off x="269304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4" y="2082443"/>
            <a:ext cx="7171399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4" y="3877257"/>
            <a:ext cx="7171399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9159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"/>
            <a:ext cx="12192000" cy="6855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0168" y="6164664"/>
            <a:ext cx="986066" cy="1912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269304" y="1187621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1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4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48586" y="470068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8261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8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4359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8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26636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5881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7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3788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58164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43110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2590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7796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9" indent="0">
              <a:buNone/>
              <a:defRPr/>
            </a:lvl3pPr>
            <a:lvl4pPr marL="448119" indent="0">
              <a:buNone/>
              <a:defRPr/>
            </a:lvl4pPr>
            <a:lvl5pPr marL="6721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3524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9" indent="0">
              <a:buNone/>
              <a:defRPr/>
            </a:lvl3pPr>
            <a:lvl4pPr marL="448119" indent="0">
              <a:buNone/>
              <a:defRPr/>
            </a:lvl4pPr>
            <a:lvl5pPr marL="6721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5029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1733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03218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1733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307994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1485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6"/>
            <a:ext cx="5378548" cy="248563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171" indent="0">
              <a:buNone/>
              <a:tabLst/>
              <a:defRPr sz="1961"/>
            </a:lvl3pPr>
            <a:lvl4pPr marL="451231" indent="0">
              <a:buNone/>
              <a:defRPr/>
            </a:lvl4pPr>
            <a:lvl5pPr marL="67217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4760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9121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6" y="1189177"/>
            <a:ext cx="5378548" cy="2551980"/>
          </a:xfrm>
        </p:spPr>
        <p:txBody>
          <a:bodyPr wrap="square">
            <a:spAutoFit/>
          </a:bodyPr>
          <a:lstStyle>
            <a:lvl1pPr marL="281630" indent="-28163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16" indent="-228563">
              <a:defRPr sz="2353"/>
            </a:lvl2pPr>
            <a:lvl3pPr marL="685688" indent="-165074">
              <a:tabLst/>
              <a:defRPr sz="1961"/>
            </a:lvl3pPr>
            <a:lvl4pPr marL="863458" indent="-177772">
              <a:defRPr/>
            </a:lvl4pPr>
            <a:lvl5pPr marL="1028532" indent="-16507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08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O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9813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7967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8923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767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553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57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6" tIns="45716" rIns="45716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spcBef>
                <a:spcPct val="0"/>
              </a:spcBef>
              <a:spcAft>
                <a:spcPct val="0"/>
              </a:spcAft>
            </a:pPr>
            <a:endParaRPr lang="en-US" sz="176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02226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7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29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38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1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50435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461101"/>
          </a:xfrm>
          <a:prstGeom prst="rect">
            <a:avLst/>
          </a:prstGeom>
        </p:spPr>
        <p:txBody>
          <a:bodyPr/>
          <a:lstStyle>
            <a:lvl1pPr marL="284743" indent="-284743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47" indent="-275407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89" indent="-284743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49" indent="-22405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009" indent="-22405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62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4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40604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630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0105-5005-483F-954B-3C6569C100ED}"/>
              </a:ext>
            </a:extLst>
          </p:cNvPr>
          <p:cNvSpPr/>
          <p:nvPr userDrawn="1"/>
        </p:nvSpPr>
        <p:spPr>
          <a:xfrm>
            <a:off x="8687880" y="1"/>
            <a:ext cx="3502152" cy="6856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777348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55894"/>
            <a:ext cx="6859080" cy="20521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4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453CF-505B-4445-AE25-3625D5887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06" y="0"/>
            <a:ext cx="1221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641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3322F4-6906-834F-ADFB-D300DE139D99}"/>
              </a:ext>
            </a:extLst>
          </p:cNvPr>
          <p:cNvSpPr/>
          <p:nvPr userDrawn="1"/>
        </p:nvSpPr>
        <p:spPr>
          <a:xfrm>
            <a:off x="0" y="6192458"/>
            <a:ext cx="12192000" cy="666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AD281D-F1C8-4A42-B8C3-88D1344E6E8A}"/>
              </a:ext>
            </a:extLst>
          </p:cNvPr>
          <p:cNvSpPr/>
          <p:nvPr userDrawn="1"/>
        </p:nvSpPr>
        <p:spPr>
          <a:xfrm flipV="1">
            <a:off x="0" y="978525"/>
            <a:ext cx="12192000" cy="5213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B96282-7A4B-0249-B683-08519B3C2E8B}"/>
              </a:ext>
            </a:extLst>
          </p:cNvPr>
          <p:cNvSpPr/>
          <p:nvPr userDrawn="1"/>
        </p:nvSpPr>
        <p:spPr>
          <a:xfrm>
            <a:off x="0" y="2"/>
            <a:ext cx="12192000" cy="9785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05936" y="2093748"/>
            <a:ext cx="10380133" cy="435825"/>
          </a:xfrm>
        </p:spPr>
        <p:txBody>
          <a:bodyPr/>
          <a:lstStyle>
            <a:lvl1pPr marL="0" indent="0">
              <a:spcBef>
                <a:spcPts val="588"/>
              </a:spcBef>
              <a:buNone/>
              <a:defRPr sz="1961" b="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  <a:lvl2pPr marL="569030" marR="0" indent="-457025" algn="l" defTabSz="543987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+mj-lt"/>
              <a:buAutoNum type="arabicPeriod"/>
              <a:tabLst/>
              <a:defRPr sz="1600" b="0" i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7975" indent="0">
              <a:buNone/>
              <a:defRPr>
                <a:solidFill>
                  <a:schemeClr val="accent4"/>
                </a:solidFill>
              </a:defRPr>
            </a:lvl3pPr>
            <a:lvl4pPr marL="1631962" indent="0">
              <a:buNone/>
              <a:defRPr>
                <a:solidFill>
                  <a:schemeClr val="accent4"/>
                </a:solidFill>
              </a:defRPr>
            </a:lvl4pPr>
            <a:lvl5pPr marL="2175949" indent="0">
              <a:buNone/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5pPr>
          </a:lstStyle>
          <a:p>
            <a:pPr marL="569030" marR="0" lvl="1" indent="-457025" algn="l" defTabSz="543987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 sz="800" b="0" i="0">
                <a:solidFill>
                  <a:schemeClr val="accent5"/>
                </a:solidFill>
                <a:latin typeface="Segoe UI Light" panose="020B0502040204020203" pitchFamily="34" charset="0"/>
              </a:defRPr>
            </a:lvl1pPr>
          </a:lstStyle>
          <a:p>
            <a:fld id="{521AF0F0-C340-4F46-922A-5F0F8ED91C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55869" y="142832"/>
            <a:ext cx="740833" cy="740833"/>
          </a:xfrm>
          <a:prstGeom prst="rect">
            <a:avLst/>
          </a:prstGeom>
        </p:spPr>
      </p:pic>
      <p:sp>
        <p:nvSpPr>
          <p:cNvPr id="15" name="Title 15">
            <a:extLst>
              <a:ext uri="{FF2B5EF4-FFF2-40B4-BE49-F238E27FC236}">
                <a16:creationId xmlns:a16="http://schemas.microsoft.com/office/drawing/2014/main" id="{998B0D03-A21B-EC49-AAE7-A954A839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03" y="8570"/>
            <a:ext cx="10495964" cy="969957"/>
          </a:xfrm>
        </p:spPr>
        <p:txBody>
          <a:bodyPr/>
          <a:lstStyle>
            <a:lvl1pPr>
              <a:defRPr sz="24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AC71146-AAE6-DE41-8C46-1C9441F29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299" y="1371602"/>
            <a:ext cx="10790767" cy="722147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4"/>
              </a:spcAft>
              <a:buNone/>
              <a:defRPr sz="2200" b="0" i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7975" indent="0">
              <a:buNone/>
              <a:defRPr/>
            </a:lvl3pPr>
            <a:lvl4pPr marL="1631962" indent="0">
              <a:buNone/>
              <a:defRPr/>
            </a:lvl4pPr>
            <a:lvl5pPr marL="2175949" indent="0">
              <a:buNone/>
              <a:defRPr/>
            </a:lvl5pPr>
          </a:lstStyle>
          <a:p>
            <a:pPr lvl="0"/>
            <a:r>
              <a:rPr lang="en-US" dirty="0"/>
              <a:t>Content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57DF37C-6CB7-1A49-B619-B3B0BFEA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565" y="6356353"/>
            <a:ext cx="8368938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" b="0" i="0">
                <a:solidFill>
                  <a:schemeClr val="accent5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err="1"/>
              <a:t>Identificação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– Nome do </a:t>
            </a:r>
            <a:r>
              <a:rPr lang="en-US" dirty="0" err="1"/>
              <a:t>projecto</a:t>
            </a:r>
            <a:r>
              <a:rPr lang="en-US" dirty="0"/>
              <a:t> – Data de </a:t>
            </a:r>
            <a:r>
              <a:rPr lang="en-US" dirty="0" err="1"/>
              <a:t>entrega</a:t>
            </a:r>
            <a:r>
              <a:rPr lang="en-US" dirty="0"/>
              <a:t> da </a:t>
            </a:r>
            <a:r>
              <a:rPr lang="en-US" dirty="0" err="1"/>
              <a:t>proposta</a:t>
            </a:r>
            <a:r>
              <a:rPr lang="en-US" dirty="0"/>
              <a:t>  - Nome </a:t>
            </a:r>
            <a:r>
              <a:rPr lang="en-US" dirty="0" err="1"/>
              <a:t>orador</a:t>
            </a:r>
            <a:r>
              <a:rPr lang="en-US" dirty="0"/>
              <a:t> - 2018-03-03</a:t>
            </a:r>
          </a:p>
        </p:txBody>
      </p:sp>
    </p:spTree>
    <p:extLst>
      <p:ext uri="{BB962C8B-B14F-4D97-AF65-F5344CB8AC3E}">
        <p14:creationId xmlns:p14="http://schemas.microsoft.com/office/powerpoint/2010/main" val="3450160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971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453CF-505B-4445-AE25-3625D5887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06" y="0"/>
            <a:ext cx="1221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518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61D4-BE34-45C0-9AA1-67CBA84C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2C62-8CA2-46A4-A5C7-18D511E1C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80FA0-A808-48A1-BD29-FC340702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1D52-52D9-40D7-AA9A-895B1C1FAF4B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63C61-E365-4104-BD85-0D19C6E1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4E763-E716-414D-BAE9-D351B460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55E5-808E-4644-82C6-521FE1F8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63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2D6D-C881-4A34-9B88-FA083A9D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A07BD-293B-431B-8913-695FB38F9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B1F10-3C4E-4F06-93C6-B4B629AE3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54DB1-ECB6-4A4E-A0B5-E4C6BC62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1D52-52D9-40D7-AA9A-895B1C1FAF4B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71493-4A02-4C55-8735-97A7E900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ECC11-2A8E-48ED-93E0-30CE3220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55E5-808E-4644-82C6-521FE1F8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744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F1A5-C890-49C3-A377-A3E4318E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DA8F4-4AFB-4E58-9901-05117F38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1D52-52D9-40D7-AA9A-895B1C1FAF4B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CCE53-43B1-4F59-B211-3A69F922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9983E-C989-49D0-BE9B-B2EF5F34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55E5-808E-4644-82C6-521FE1F8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789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750C1-200E-4370-A21F-A13DAE3D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1D52-52D9-40D7-AA9A-895B1C1FAF4B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2FF49-FA91-4B8C-AB33-4134D4C93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D8C1-5F97-48CE-AA53-741C08DC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55E5-808E-4644-82C6-521FE1F8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997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99BA-D550-439B-B8D0-563189C5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3FEBF-10E4-446E-9C44-F009BD629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CA254-A09F-40C5-BB13-0AF7128AE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FDA1F-B06E-420C-BE2F-DCF2AC54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1D52-52D9-40D7-AA9A-895B1C1FAF4B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D3D2F-B912-42DE-9D79-481A2A999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4DCED-E5F5-4AEA-B82F-B02FF0E5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55E5-808E-4644-82C6-521FE1F8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585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657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bg1"/>
                    </a:gs>
                    <a:gs pos="1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9151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39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757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9737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1219223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269302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43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2" y="3877255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8213" y="6182035"/>
            <a:ext cx="986067" cy="19126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43273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8149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1187644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7644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2" y="2971409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49" y="6164664"/>
            <a:ext cx="986067" cy="19126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451548" y="487593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0686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" y="0"/>
            <a:ext cx="12191564" cy="686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757347" y="6196664"/>
            <a:ext cx="986067" cy="19126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gray">
          <a:xfrm>
            <a:off x="269302" y="1187620"/>
            <a:ext cx="7171399" cy="448276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Monitor and Manage using BizTalk360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2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err="1"/>
              <a:t>Saravana</a:t>
            </a:r>
            <a:r>
              <a:rPr lang="en-US" dirty="0"/>
              <a:t> Kumar</a:t>
            </a:r>
          </a:p>
          <a:p>
            <a:pPr lvl="0"/>
            <a:r>
              <a:rPr lang="en-US" dirty="0"/>
              <a:t>Founder/CTO, Microsoft Integration MVP</a:t>
            </a:r>
          </a:p>
        </p:txBody>
      </p:sp>
      <p:pic>
        <p:nvPicPr>
          <p:cNvPr id="9" name="Picture 2" descr="C:\Users\spereira\Desktop\Imagem DevScope\devscope-with-signature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" y="4789685"/>
            <a:ext cx="2510088" cy="8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7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" y="0"/>
            <a:ext cx="12182534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49" y="6164664"/>
            <a:ext cx="986067" cy="19126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gray">
          <a:xfrm>
            <a:off x="269302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43"/>
            <a:ext cx="7171399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2" y="3877255"/>
            <a:ext cx="7171399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325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"/>
            <a:ext cx="12192000" cy="6855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0167" y="6164664"/>
            <a:ext cx="986067" cy="1912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269302" y="1187621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2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48585" y="470067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1656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714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6748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5857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1773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1937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2012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71794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8646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3892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65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851314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9132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518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2431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4867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8" y="6196319"/>
            <a:ext cx="986066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9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7520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68127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4560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39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54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9B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978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386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46646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3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5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371109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http://www.wallpaperbetter.com/wallpaper/637/591/681/oriente-station-lisbon-portugal-1080P-wallpaper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" y="0"/>
            <a:ext cx="121904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123116" y="1381527"/>
            <a:ext cx="8655398" cy="444795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23116" y="1380676"/>
            <a:ext cx="7667103" cy="179566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123116" y="3175490"/>
            <a:ext cx="7667103" cy="179084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7" y="5796424"/>
            <a:ext cx="2262982" cy="950893"/>
          </a:xfrm>
          <a:prstGeom prst="rect">
            <a:avLst/>
          </a:prstGeom>
        </p:spPr>
      </p:pic>
      <p:sp>
        <p:nvSpPr>
          <p:cNvPr id="2" name="AutoShape 2" descr="https://www.carcavelossurfschool.com/wp-content/uploads/2016/05/Sunrise-Torre-Belem-Lisbon-Portugal-2-2.jpg"/>
          <p:cNvSpPr>
            <a:spLocks noChangeAspect="1" noChangeArrowheads="1"/>
          </p:cNvSpPr>
          <p:nvPr userDrawn="1"/>
        </p:nvSpPr>
        <p:spPr bwMode="auto">
          <a:xfrm>
            <a:off x="5946596" y="3279575"/>
            <a:ext cx="298808" cy="2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pt-PT" sz="1765"/>
          </a:p>
        </p:txBody>
      </p:sp>
      <p:sp>
        <p:nvSpPr>
          <p:cNvPr id="4" name="AutoShape 8" descr="http://www.wallpaperbetter.com/wallpaper/637/591/681/oriente-station-lisbon-portugal-1080P-wallpaper.jpg"/>
          <p:cNvSpPr>
            <a:spLocks noChangeAspect="1" noChangeArrowheads="1"/>
          </p:cNvSpPr>
          <p:nvPr userDrawn="1"/>
        </p:nvSpPr>
        <p:spPr bwMode="auto">
          <a:xfrm>
            <a:off x="6096001" y="3429000"/>
            <a:ext cx="298808" cy="2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pt-PT" sz="1765"/>
          </a:p>
        </p:txBody>
      </p:sp>
    </p:spTree>
    <p:extLst>
      <p:ext uri="{BB962C8B-B14F-4D97-AF65-F5344CB8AC3E}">
        <p14:creationId xmlns:p14="http://schemas.microsoft.com/office/powerpoint/2010/main" val="41811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269238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5833">
                      <a:schemeClr val="bg1"/>
                    </a:gs>
                    <a:gs pos="1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69303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8" y="6196319"/>
            <a:ext cx="986066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6787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t="8615" b="7772"/>
          <a:stretch/>
        </p:blipFill>
        <p:spPr>
          <a:xfrm>
            <a:off x="-45546" y="-30523"/>
            <a:ext cx="12410949" cy="691904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123116" y="1381527"/>
            <a:ext cx="8655398" cy="444795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23116" y="1380676"/>
            <a:ext cx="7667103" cy="179566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123116" y="3175490"/>
            <a:ext cx="7667103" cy="179084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7" y="5796424"/>
            <a:ext cx="2262982" cy="950893"/>
          </a:xfrm>
          <a:prstGeom prst="rect">
            <a:avLst/>
          </a:prstGeom>
        </p:spPr>
      </p:pic>
      <p:sp>
        <p:nvSpPr>
          <p:cNvPr id="11" name="AutoShape 2" descr="https://www.carcavelossurfschool.com/wp-content/uploads/2016/05/Sunrise-Torre-Belem-Lisbon-Portugal-2-2.jpg"/>
          <p:cNvSpPr>
            <a:spLocks noChangeAspect="1" noChangeArrowheads="1"/>
          </p:cNvSpPr>
          <p:nvPr userDrawn="1"/>
        </p:nvSpPr>
        <p:spPr bwMode="auto">
          <a:xfrm>
            <a:off x="5946596" y="3279575"/>
            <a:ext cx="298808" cy="2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pt-PT" sz="1765"/>
          </a:p>
        </p:txBody>
      </p:sp>
      <p:sp>
        <p:nvSpPr>
          <p:cNvPr id="12" name="AutoShape 8" descr="http://www.wallpaperbetter.com/wallpaper/637/591/681/oriente-station-lisbon-portugal-1080P-wallpaper.jpg"/>
          <p:cNvSpPr>
            <a:spLocks noChangeAspect="1" noChangeArrowheads="1"/>
          </p:cNvSpPr>
          <p:nvPr userDrawn="1"/>
        </p:nvSpPr>
        <p:spPr bwMode="auto">
          <a:xfrm>
            <a:off x="6096001" y="3429000"/>
            <a:ext cx="298808" cy="2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pt-PT" sz="1765"/>
          </a:p>
        </p:txBody>
      </p:sp>
    </p:spTree>
    <p:extLst>
      <p:ext uri="{BB962C8B-B14F-4D97-AF65-F5344CB8AC3E}">
        <p14:creationId xmlns:p14="http://schemas.microsoft.com/office/powerpoint/2010/main" val="9922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412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319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51627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537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97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32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8964247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5294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Lorem ipsum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561764"/>
            <a:ext cx="3859607" cy="13448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561764"/>
            <a:ext cx="555596" cy="134483"/>
          </a:xfrm>
          <a:prstGeom prst="rect">
            <a:avLst/>
          </a:prstGeom>
        </p:spPr>
        <p:txBody>
          <a:bodyPr/>
          <a:lstStyle/>
          <a:p>
            <a:fld id="{27258FFF-F925-446B-8502-81C933981705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9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8" y="6196319"/>
            <a:ext cx="986066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5" y="470068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73037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8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252000" tIns="252000" rIns="252000" bIns="252000" rtlCol="0" anchor="ctr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1040"/>
          </a:xfrm>
          <a:prstGeom prst="rect">
            <a:avLst/>
          </a:prstGeom>
        </p:spPr>
        <p:txBody>
          <a:bodyPr vert="horz" lIns="252000" tIns="90000" rIns="252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22971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Tx/>
        <a:buSzPct val="90000"/>
        <a:buFont typeface="Arial" pitchFamily="34" charset="0"/>
        <a:buNone/>
        <a:tabLst/>
        <a:defRPr sz="40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2" cy="21173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67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</p:sldLayoutIdLst>
  <p:transition>
    <p:fade/>
  </p:transition>
  <p:txStyles>
    <p:titleStyle>
      <a:lvl1pPr algn="l" defTabSz="914213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9" marR="0" indent="-33608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95" marR="0" indent="-236507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08" marR="0" indent="-22405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66" marR="0" indent="-22405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324" marR="0" indent="-224059" algn="l" defTabSz="91421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88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95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303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410" indent="-228554" algn="l" defTabSz="91421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2pPr>
      <a:lvl3pPr marL="914213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1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8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6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2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8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6" algn="l" defTabSz="914213" rtl="0" eaLnBrk="1" latinLnBrk="0" hangingPunct="1">
        <a:defRPr sz="17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C0BD7-FE69-4DF5-A26F-225D7E2C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4223E-29F4-4117-855C-675785112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B62DC-AF7C-4A3B-8B34-E88E3477D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11D52-52D9-40D7-AA9A-895B1C1FAF4B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6A340-C330-44BB-ABE9-07B54AF3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5DB91-429B-4556-BCB6-7BDC0C503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855E5-808E-4644-82C6-521FE1F8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50" charset="0"/>
          <a:ea typeface="+mn-ea"/>
          <a:cs typeface="Poppins" panose="00000500000000000000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50" charset="0"/>
          <a:ea typeface="+mn-ea"/>
          <a:cs typeface="Poppins" panose="00000500000000000000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50" charset="0"/>
          <a:ea typeface="+mn-ea"/>
          <a:cs typeface="Poppins" panose="00000500000000000000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50" charset="0"/>
          <a:ea typeface="+mn-ea"/>
          <a:cs typeface="Poppins" panose="00000500000000000000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50" charset="0"/>
          <a:ea typeface="+mn-ea"/>
          <a:cs typeface="Poppins" panose="00000500000000000000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4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1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38.emf"/><Relationship Id="rId4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biztalk360.com/biztalk-mapping-patterns/" TargetMode="External"/><Relationship Id="rId5" Type="http://schemas.openxmlformats.org/officeDocument/2006/relationships/hyperlink" Target="https://blog.sandro-pereira.com/" TargetMode="External"/><Relationship Id="rId4" Type="http://schemas.openxmlformats.org/officeDocument/2006/relationships/hyperlink" Target="mailto:sandro.pereira@devscope.ne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integration-playbook.io/docs/find-orphaned-api-connectors" TargetMode="Externa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3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20/01/15/magazine/why-did-the-womans-finger-turn-numb-and-blue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dge over a body of water&#10;&#10;Description automatically generated">
            <a:extLst>
              <a:ext uri="{FF2B5EF4-FFF2-40B4-BE49-F238E27FC236}">
                <a16:creationId xmlns:a16="http://schemas.microsoft.com/office/drawing/2014/main" id="{86E17E1F-5AEF-4E10-9B14-E69D45C03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1" y="-67588"/>
            <a:ext cx="12191999" cy="6858001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E406F52-670A-46FD-8017-C0CC8277C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9" y="378618"/>
            <a:ext cx="2297983" cy="1771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CC497E-9616-4DA2-AE9E-30580724F54E}"/>
              </a:ext>
            </a:extLst>
          </p:cNvPr>
          <p:cNvSpPr txBox="1"/>
          <p:nvPr/>
        </p:nvSpPr>
        <p:spPr>
          <a:xfrm>
            <a:off x="2584174" y="745839"/>
            <a:ext cx="5446644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Virtual Global Azure Lisbon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Saturday – 25 April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F2C68F-0BC5-4AF1-A28F-D4A863B6C956}"/>
              </a:ext>
            </a:extLst>
          </p:cNvPr>
          <p:cNvSpPr/>
          <p:nvPr/>
        </p:nvSpPr>
        <p:spPr bwMode="auto">
          <a:xfrm>
            <a:off x="0" y="5482424"/>
            <a:ext cx="12191998" cy="137557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PT" sz="3200" noProof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Logic</a:t>
            </a:r>
            <a:r>
              <a:rPr lang="pt-PT" sz="3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Apps: </a:t>
            </a:r>
            <a:r>
              <a:rPr lang="en-US" sz="3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Best practices, Tips, and Tricks</a:t>
            </a:r>
            <a:endParaRPr lang="pt-PT" sz="32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Sandro Pereira | Head of Integration @DevScope, Azure MVP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99A732-545D-4346-A02E-0A041B7FC7FB}"/>
              </a:ext>
            </a:extLst>
          </p:cNvPr>
          <p:cNvSpPr/>
          <p:nvPr/>
        </p:nvSpPr>
        <p:spPr>
          <a:xfrm>
            <a:off x="10347999" y="4867757"/>
            <a:ext cx="1229333" cy="122933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692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4F1B2-744F-4FE7-A65D-78801235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429"/>
            <a:ext cx="12043791" cy="6202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CE4C3E-4CD2-4905-8C49-EA06559381A5}"/>
              </a:ext>
            </a:extLst>
          </p:cNvPr>
          <p:cNvSpPr txBox="1"/>
          <p:nvPr/>
        </p:nvSpPr>
        <p:spPr>
          <a:xfrm>
            <a:off x="182880" y="1205036"/>
            <a:ext cx="3810187" cy="22898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 descriptive names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Improves readability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Transfer knowledge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You can’t rename actions that have dependencies… directly</a:t>
            </a:r>
            <a:endParaRPr kumimoji="0" lang="en-US" sz="20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CC4DA-4864-4F66-A7E7-E7E0178D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58" y="1169570"/>
            <a:ext cx="368081" cy="36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C8CF0-6B61-4C97-82A5-E5CD1121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58" y="1728156"/>
            <a:ext cx="368081" cy="36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92E97-5844-43D0-823A-97EA31C4D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58" y="2263882"/>
            <a:ext cx="368081" cy="3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8780C-AC0A-4DA8-BE14-552B58290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7" y="4194710"/>
            <a:ext cx="368081" cy="36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35F80-455E-4E20-9703-110A2C89E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957" y="4765425"/>
            <a:ext cx="368081" cy="3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4ACB2-A82B-47A6-9D78-C30B8B61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978" y="4194710"/>
            <a:ext cx="368081" cy="36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88A18-401A-4541-A04B-795E2D9A0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138" y="3714749"/>
            <a:ext cx="370794" cy="337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BA9174-CAF7-4194-B625-46518D1AF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9663" y="3727983"/>
            <a:ext cx="370794" cy="3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26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73970-CB98-47EB-87FA-31A46A1D1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" r="1563"/>
          <a:stretch/>
        </p:blipFill>
        <p:spPr>
          <a:xfrm>
            <a:off x="200024" y="791848"/>
            <a:ext cx="11801475" cy="5274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54A34-8E63-4861-9C25-1070D8A8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3" y="960020"/>
            <a:ext cx="368081" cy="36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9F577-A886-4B41-844F-91BBE298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414" y="1496692"/>
            <a:ext cx="368500" cy="36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4C55D-1767-4264-BD50-2F52E8224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414" y="2006279"/>
            <a:ext cx="368500" cy="36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ABBB0-A260-428C-BF1A-4797D33B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76" y="2523011"/>
            <a:ext cx="368500" cy="36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63F7B-8F07-48F3-B03B-C560C6767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14" y="4373242"/>
            <a:ext cx="368500" cy="3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E21F6B-3F9B-4B52-A6E1-91EA4EC5A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14" y="5219697"/>
            <a:ext cx="368500" cy="36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A45BC6-3437-4C2F-B831-AB1CDBAF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14" y="5752379"/>
            <a:ext cx="368500" cy="3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A6C34B-7EE1-48BD-8E4F-0ADC8A71A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114" y="4373242"/>
            <a:ext cx="368500" cy="36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F3ADDF-E670-4F19-BBBF-DF015644E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114" y="4908347"/>
            <a:ext cx="368500" cy="36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781D-0670-47CB-ACF2-F4919AF51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114" y="5424402"/>
            <a:ext cx="368500" cy="368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0EFDF5-81BB-43BD-8705-ACE47D2CE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5" y="3926702"/>
            <a:ext cx="370794" cy="337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ED242-0224-4C68-99A8-EE253DE8D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900" y="3939936"/>
            <a:ext cx="370794" cy="3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945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re, table, bird, hanging&#10;&#10;Description automatically generated">
            <a:extLst>
              <a:ext uri="{FF2B5EF4-FFF2-40B4-BE49-F238E27FC236}">
                <a16:creationId xmlns:a16="http://schemas.microsoft.com/office/drawing/2014/main" id="{717DC4E6-DDA3-4C9A-B8C2-E9A4AAC2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BCDB9-0CB4-4392-B23C-F9A93B507A9B}"/>
              </a:ext>
            </a:extLst>
          </p:cNvPr>
          <p:cNvSpPr/>
          <p:nvPr/>
        </p:nvSpPr>
        <p:spPr bwMode="auto">
          <a:xfrm>
            <a:off x="0" y="2226858"/>
            <a:ext cx="10401300" cy="2180042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3A60EE-AFD5-4B34-8EE7-AB165748CE73}"/>
              </a:ext>
            </a:extLst>
          </p:cNvPr>
          <p:cNvSpPr txBox="1">
            <a:spLocks/>
          </p:cNvSpPr>
          <p:nvPr/>
        </p:nvSpPr>
        <p:spPr>
          <a:xfrm>
            <a:off x="269239" y="2377870"/>
            <a:ext cx="9852662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how to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rename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actions </a:t>
            </a:r>
            <a:r>
              <a:rPr lang="en-US" sz="60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with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dependencies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? It is possible?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2A3C84-E802-4060-A260-BEF8B49D1FAB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7180A-C4B1-4814-85F0-531C4DB7B11E}"/>
              </a:ext>
            </a:extLst>
          </p:cNvPr>
          <p:cNvSpPr txBox="1"/>
          <p:nvPr/>
        </p:nvSpPr>
        <p:spPr>
          <a:xfrm>
            <a:off x="659617" y="1547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3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2C748-EEEA-4145-87C1-B87F1D3D01F6}"/>
              </a:ext>
            </a:extLst>
          </p:cNvPr>
          <p:cNvSpPr/>
          <p:nvPr/>
        </p:nvSpPr>
        <p:spPr>
          <a:xfrm rot="20242148">
            <a:off x="8277242" y="5203994"/>
            <a:ext cx="2703048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b="1" spc="-102" dirty="0">
                <a:ln w="3175">
                  <a:noFill/>
                </a:ln>
                <a:solidFill>
                  <a:srgbClr val="04326C"/>
                </a:solidFill>
                <a:latin typeface="Segoe UI Light"/>
                <a:cs typeface="Segoe UI" pitchFamily="34" charset="0"/>
              </a:rPr>
              <a:t>You can’t rename actions that 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b="1" spc="-102" dirty="0">
                <a:ln w="3175">
                  <a:noFill/>
                </a:ln>
                <a:solidFill>
                  <a:srgbClr val="04326C"/>
                </a:solidFill>
                <a:latin typeface="Segoe UI Light"/>
                <a:cs typeface="Segoe UI" pitchFamily="34" charset="0"/>
              </a:rPr>
              <a:t>have dependencies… 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b="1" spc="-102" dirty="0">
                <a:ln w="3175">
                  <a:noFill/>
                </a:ln>
                <a:solidFill>
                  <a:srgbClr val="04326C"/>
                </a:solidFill>
                <a:latin typeface="Segoe UI Light"/>
                <a:cs typeface="Segoe UI" pitchFamily="34" charset="0"/>
              </a:rPr>
              <a:t>directly</a:t>
            </a:r>
            <a:endParaRPr lang="en-US" sz="2000" b="1" spc="-102" dirty="0">
              <a:ln w="3175">
                <a:noFill/>
              </a:ln>
              <a:solidFill>
                <a:srgbClr val="04326C"/>
              </a:solidFill>
              <a:latin typeface="Segoe UI 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920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C1007-4193-468B-9E98-E461281F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0" y="138352"/>
            <a:ext cx="7800000" cy="38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99B07-2682-40E0-8D1F-EA81E26D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3542"/>
            <a:ext cx="12192000" cy="483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338B1-97AA-4A50-86FB-4305CD213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64" y="3919648"/>
            <a:ext cx="6114286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07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FCBAFAAF-4DB3-48D3-B310-06934D36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50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BF0DD0-AEB6-4DE5-BAC6-6E097D4A1E32}"/>
              </a:ext>
            </a:extLst>
          </p:cNvPr>
          <p:cNvSpPr txBox="1">
            <a:spLocks/>
          </p:cNvSpPr>
          <p:nvPr/>
        </p:nvSpPr>
        <p:spPr>
          <a:xfrm>
            <a:off x="269238" y="2303165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add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comments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412B3A-B416-47FC-B214-56DA72399DD2}"/>
              </a:ext>
            </a:extLst>
          </p:cNvPr>
          <p:cNvSpPr/>
          <p:nvPr/>
        </p:nvSpPr>
        <p:spPr>
          <a:xfrm>
            <a:off x="723900" y="48850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Everyone can read the comments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Save yourself and teammats from future frustration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Every expression should have a comment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E5DD0B-B372-4DE4-87C1-36DE9BA0C596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73CFFD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A51AE-8423-4213-983F-56593076AC25}"/>
              </a:ext>
            </a:extLst>
          </p:cNvPr>
          <p:cNvSpPr txBox="1"/>
          <p:nvPr/>
        </p:nvSpPr>
        <p:spPr>
          <a:xfrm>
            <a:off x="596117" y="1674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4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87226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87359-8F3E-480D-B74C-5D607B1C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93689"/>
            <a:ext cx="5752381" cy="4019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B59A7E-2696-4F2F-9F9D-957D8BC3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9" y="3653279"/>
            <a:ext cx="5742857" cy="2638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E53A12-5A9C-4441-9045-E0F304A65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1624"/>
            <a:ext cx="5714286" cy="22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E0B68-0FB5-40BB-A90F-0BD7F4ED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47" y="2428375"/>
            <a:ext cx="6912705" cy="42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88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B0B4D-5D2A-4F72-9B50-078C4D1D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4" r="6547"/>
          <a:stretch/>
        </p:blipFill>
        <p:spPr>
          <a:xfrm>
            <a:off x="0" y="970728"/>
            <a:ext cx="7470648" cy="588727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40B11CD-E4D7-472C-83E7-3B34AB399001}"/>
              </a:ext>
            </a:extLst>
          </p:cNvPr>
          <p:cNvSpPr txBox="1">
            <a:spLocks/>
          </p:cNvSpPr>
          <p:nvPr/>
        </p:nvSpPr>
        <p:spPr>
          <a:xfrm>
            <a:off x="7169847" y="3166060"/>
            <a:ext cx="4790559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using </a:t>
            </a: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scopes</a:t>
            </a: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87D00-0AA4-433B-9360-B1146DBC7A91}"/>
              </a:ext>
            </a:extLst>
          </p:cNvPr>
          <p:cNvSpPr txBox="1"/>
          <p:nvPr/>
        </p:nvSpPr>
        <p:spPr>
          <a:xfrm>
            <a:off x="4353372" y="593920"/>
            <a:ext cx="6965575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Managing individual actions introduces complexity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Scopes group actions together (regions)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Manage actions as a single unit instead of disparate items</a:t>
            </a:r>
            <a:endParaRPr kumimoji="0" lang="en-US" sz="2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5E87F2-EC58-44AA-B1A1-A272190D4AF8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237D8-6E01-4232-8F99-36A50B4FEE9A}"/>
              </a:ext>
            </a:extLst>
          </p:cNvPr>
          <p:cNvSpPr txBox="1"/>
          <p:nvPr/>
        </p:nvSpPr>
        <p:spPr>
          <a:xfrm>
            <a:off x="659617" y="1674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0" b="1" dirty="0">
                <a:solidFill>
                  <a:srgbClr val="FFFFFF"/>
                </a:solidFill>
                <a:latin typeface="Fabrica" pitchFamily="50" charset="0"/>
              </a:rPr>
              <a:t>5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201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444235-9B59-4C0B-A7C2-43576B7C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119312"/>
            <a:ext cx="7239000" cy="261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A856D-E87B-4C7B-9C57-D031DB39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487487"/>
            <a:ext cx="4038600" cy="504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21D0C0-226F-4911-8FEC-28FA398A4723}"/>
              </a:ext>
            </a:extLst>
          </p:cNvPr>
          <p:cNvSpPr txBox="1">
            <a:spLocks/>
          </p:cNvSpPr>
          <p:nvPr/>
        </p:nvSpPr>
        <p:spPr>
          <a:xfrm>
            <a:off x="406400" y="194260"/>
            <a:ext cx="73279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scope… is a </a:t>
            </a: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region</a:t>
            </a:r>
            <a:endParaRPr kumimoji="0" lang="en-US" sz="54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15974-87FB-4A56-8D28-295668E60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1" y="1087688"/>
            <a:ext cx="9690100" cy="56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30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2B9A75-4E94-4950-9D22-46D90915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2" y="1327150"/>
            <a:ext cx="6962775" cy="50673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9DB5640-55B2-46A7-8478-E4A66883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14" y="1149714"/>
            <a:ext cx="5259135" cy="57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D9AB3F-536C-4E6E-9348-8CA2DA299216}"/>
              </a:ext>
            </a:extLst>
          </p:cNvPr>
          <p:cNvSpPr txBox="1">
            <a:spLocks/>
          </p:cNvSpPr>
          <p:nvPr/>
        </p:nvSpPr>
        <p:spPr>
          <a:xfrm>
            <a:off x="406400" y="194260"/>
            <a:ext cx="91186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scope… is a </a:t>
            </a:r>
            <a:r>
              <a:rPr lang="pt-PT" dirty="0" err="1">
                <a:solidFill>
                  <a:srgbClr val="505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try-catch-finally</a:t>
            </a:r>
            <a:endParaRPr kumimoji="0" lang="en-US" sz="54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69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F5A444E-5FE6-4EE6-B0E7-BB6F26CF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0B112A-E5FD-4B87-8E35-2C6DAFFB781C}"/>
              </a:ext>
            </a:extLst>
          </p:cNvPr>
          <p:cNvSpPr/>
          <p:nvPr/>
        </p:nvSpPr>
        <p:spPr bwMode="auto">
          <a:xfrm>
            <a:off x="1801906" y="5792945"/>
            <a:ext cx="10150318" cy="95545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9F6586-49D5-4CB8-8DD1-9BDB9B316748}"/>
              </a:ext>
            </a:extLst>
          </p:cNvPr>
          <p:cNvSpPr txBox="1">
            <a:spLocks/>
          </p:cNvSpPr>
          <p:nvPr/>
        </p:nvSpPr>
        <p:spPr>
          <a:xfrm>
            <a:off x="1928488" y="5792945"/>
            <a:ext cx="501916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error </a:t>
            </a: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handling…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FF968F-38AB-4CB9-9B80-D7443C9CE839}"/>
              </a:ext>
            </a:extLst>
          </p:cNvPr>
          <p:cNvSpPr txBox="1">
            <a:spLocks/>
          </p:cNvSpPr>
          <p:nvPr/>
        </p:nvSpPr>
        <p:spPr>
          <a:xfrm>
            <a:off x="5737412" y="5801910"/>
            <a:ext cx="6341393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configure run after settings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8160C-12FB-493D-B924-0A81694724BB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1E189-84F7-4EDC-B2A7-A9FA51FFBFE6}"/>
              </a:ext>
            </a:extLst>
          </p:cNvPr>
          <p:cNvSpPr txBox="1"/>
          <p:nvPr/>
        </p:nvSpPr>
        <p:spPr>
          <a:xfrm>
            <a:off x="634217" y="1674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6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6392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61" y="487"/>
            <a:ext cx="5761539" cy="57615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20" y="6009957"/>
            <a:ext cx="12185365" cy="846178"/>
          </a:xfrm>
          <a:prstGeom prst="rect">
            <a:avLst/>
          </a:prstGeom>
          <a:solidFill>
            <a:srgbClr val="01A1D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5"/>
            <a:endParaRPr lang="en-AU" sz="2398">
              <a:solidFill>
                <a:srgbClr val="01A1DD"/>
              </a:solidFill>
              <a:latin typeface="Segoe U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18" y="5806866"/>
            <a:ext cx="12185367" cy="863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5"/>
            <a:endParaRPr lang="en-AU" sz="2398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94037" y="5636049"/>
            <a:ext cx="10357562" cy="1214237"/>
          </a:xfrm>
          <a:prstGeom prst="rect">
            <a:avLst/>
          </a:prstGeom>
        </p:spPr>
        <p:txBody>
          <a:bodyPr vert="horz" lIns="121854" tIns="60926" rIns="121854" bIns="6092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072"/>
            <a:r>
              <a:rPr lang="en-AU" sz="2130" spc="-40" dirty="0">
                <a:solidFill>
                  <a:srgbClr val="01A1DD"/>
                </a:solidFill>
                <a:latin typeface="Questrial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Sandro Pereira</a:t>
            </a:r>
            <a:endParaRPr lang="en-AU" sz="2130" spc="-40" dirty="0">
              <a:solidFill>
                <a:srgbClr val="01A1DD"/>
              </a:solidFill>
              <a:latin typeface="Questrial" panose="02000000000000000000" pitchFamily="2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96521" y="45304"/>
            <a:ext cx="10357562" cy="1616148"/>
          </a:xfrm>
          <a:prstGeom prst="rect">
            <a:avLst/>
          </a:prstGeom>
        </p:spPr>
        <p:txBody>
          <a:bodyPr vert="horz" lIns="121854" tIns="60926" rIns="121854" bIns="6092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072"/>
            <a:r>
              <a:rPr lang="en-AU" sz="4798" spc="-40" dirty="0">
                <a:solidFill>
                  <a:srgbClr val="01A1DD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Who am I?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96520" y="1319571"/>
            <a:ext cx="6353270" cy="1973174"/>
          </a:xfrm>
          <a:prstGeom prst="rect">
            <a:avLst/>
          </a:prstGeom>
        </p:spPr>
        <p:txBody>
          <a:bodyPr vert="horz" lIns="121854" tIns="60926" rIns="121854" bIns="6092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78" indent="-342778" defTabSz="914072"/>
            <a:r>
              <a:rPr lang="en-AU" sz="2398" b="1" dirty="0">
                <a:solidFill>
                  <a:prstClr val="black"/>
                </a:solidFill>
              </a:rPr>
              <a:t>Head of Integration @DevScope</a:t>
            </a:r>
            <a:endParaRPr lang="en-AU" sz="2398" b="1" dirty="0">
              <a:solidFill>
                <a:prstClr val="black"/>
              </a:solidFill>
              <a:latin typeface="Segoe UI"/>
            </a:endParaRPr>
          </a:p>
          <a:p>
            <a:pPr marL="342778" indent="-342778" defTabSz="914072"/>
            <a:r>
              <a:rPr lang="en-AU" sz="2398" dirty="0">
                <a:solidFill>
                  <a:prstClr val="black"/>
                </a:solidFill>
                <a:latin typeface="Segoe UI"/>
              </a:rPr>
              <a:t>Microsoft Azure MVP</a:t>
            </a:r>
          </a:p>
          <a:p>
            <a:pPr marL="342778" indent="-342778" defTabSz="914072"/>
            <a:r>
              <a:rPr lang="en-US" sz="2398" dirty="0">
                <a:solidFill>
                  <a:prstClr val="black"/>
                </a:solidFill>
                <a:latin typeface="Segoe UI"/>
                <a:hlinkClick r:id="rId4"/>
              </a:rPr>
              <a:t>sandro.pereira@devscope.net</a:t>
            </a:r>
            <a:r>
              <a:rPr lang="en-US" sz="2398" dirty="0">
                <a:solidFill>
                  <a:prstClr val="black"/>
                </a:solidFill>
                <a:latin typeface="Segoe UI"/>
              </a:rPr>
              <a:t> </a:t>
            </a:r>
          </a:p>
          <a:p>
            <a:pPr marL="342778" indent="-342778" defTabSz="914072"/>
            <a:r>
              <a:rPr lang="en-US" sz="2398" noProof="1">
                <a:solidFill>
                  <a:prstClr val="black"/>
                </a:solidFill>
                <a:latin typeface="Segoe UI"/>
              </a:rPr>
              <a:t>linkedin.com/in/sandropereira</a:t>
            </a:r>
          </a:p>
          <a:p>
            <a:pPr marL="342778" indent="-342778" defTabSz="914072"/>
            <a:r>
              <a:rPr lang="en-US" sz="2398" noProof="1">
                <a:solidFill>
                  <a:prstClr val="black"/>
                </a:solidFill>
                <a:latin typeface="Segoe UI"/>
              </a:rPr>
              <a:t>@sandro_asp </a:t>
            </a:r>
          </a:p>
          <a:p>
            <a:pPr marL="342778" indent="-342778" defTabSz="914072"/>
            <a:r>
              <a:rPr lang="en-US" sz="2398" dirty="0">
                <a:solidFill>
                  <a:prstClr val="black"/>
                </a:solidFill>
                <a:latin typeface="Segoe UI"/>
                <a:hlinkClick r:id="rId5"/>
              </a:rPr>
              <a:t>https://blog.sandro-pereira.com/</a:t>
            </a:r>
            <a:endParaRPr lang="en-US" sz="2398" dirty="0">
              <a:solidFill>
                <a:prstClr val="black"/>
              </a:solidFill>
              <a:latin typeface="Segoe UI"/>
            </a:endParaRPr>
          </a:p>
          <a:p>
            <a:pPr marL="342778" indent="-342778" defTabSz="914072"/>
            <a:r>
              <a:rPr lang="en-US" sz="2398" dirty="0">
                <a:solidFill>
                  <a:prstClr val="black"/>
                </a:solidFill>
                <a:latin typeface="Segoe UI"/>
              </a:rPr>
              <a:t>Public speaker</a:t>
            </a:r>
          </a:p>
          <a:p>
            <a:pPr marL="342778" indent="-342778" defTabSz="914072"/>
            <a:r>
              <a:rPr lang="en-US" sz="2398" dirty="0">
                <a:solidFill>
                  <a:prstClr val="black"/>
                </a:solidFill>
                <a:latin typeface="Segoe UI"/>
              </a:rPr>
              <a:t>Father </a:t>
            </a:r>
          </a:p>
          <a:p>
            <a:pPr marL="342778" indent="-342778" defTabSz="914072"/>
            <a:r>
              <a:rPr lang="en-US" sz="2398" dirty="0">
                <a:solidFill>
                  <a:prstClr val="black"/>
                </a:solidFill>
                <a:latin typeface="Segoe UI"/>
              </a:rPr>
              <a:t>Book author: “</a:t>
            </a:r>
            <a:r>
              <a:rPr lang="en-US" sz="2398" dirty="0">
                <a:solidFill>
                  <a:prstClr val="black"/>
                </a:solidFill>
                <a:latin typeface="Segoe UI"/>
                <a:hlinkClick r:id="rId6"/>
              </a:rPr>
              <a:t>BizTalk Mapping Patterns and Best Practices</a:t>
            </a:r>
            <a:r>
              <a:rPr lang="en-US" sz="2398" dirty="0">
                <a:solidFill>
                  <a:prstClr val="black"/>
                </a:solidFill>
                <a:latin typeface="Segoe UI"/>
              </a:rPr>
              <a:t>”</a:t>
            </a:r>
          </a:p>
          <a:p>
            <a:pPr marL="342778" indent="-342778" defTabSz="914072"/>
            <a:endParaRPr lang="en-US" sz="2398" dirty="0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10" name="Picture 2" descr="http://4.bp.blogspot.com/-OUfCsUCY3B4/VGgJCYMcsGI/AAAAAAAAIuQ/dyBpOE8ZilM/s230/mvp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486" y="5318739"/>
            <a:ext cx="2189559" cy="100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0" y="5820362"/>
            <a:ext cx="2510975" cy="641476"/>
          </a:xfrm>
          <a:prstGeom prst="rect">
            <a:avLst/>
          </a:prstGeom>
        </p:spPr>
      </p:pic>
      <p:sp>
        <p:nvSpPr>
          <p:cNvPr id="11" name="Text Placeholder 30"/>
          <p:cNvSpPr txBox="1">
            <a:spLocks/>
          </p:cNvSpPr>
          <p:nvPr/>
        </p:nvSpPr>
        <p:spPr>
          <a:xfrm>
            <a:off x="3669816" y="5801014"/>
            <a:ext cx="2903003" cy="8216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213"/>
            <a:r>
              <a:rPr lang="pt-PT" sz="1961" b="1" dirty="0">
                <a:solidFill>
                  <a:sysClr val="windowText" lastClr="000000"/>
                </a:solidFill>
                <a:latin typeface="Segoe UI Light"/>
              </a:rPr>
              <a:t>+351 223 751 350</a:t>
            </a:r>
          </a:p>
          <a:p>
            <a:pPr defTabSz="914213"/>
            <a:r>
              <a:rPr lang="pt-PT" sz="1961" b="1" dirty="0">
                <a:solidFill>
                  <a:sysClr val="windowText" lastClr="000000"/>
                </a:solidFill>
                <a:latin typeface="Segoe UI Light"/>
              </a:rPr>
              <a:t>www.devscope.net</a:t>
            </a:r>
          </a:p>
        </p:txBody>
      </p:sp>
    </p:spTree>
    <p:extLst>
      <p:ext uri="{BB962C8B-B14F-4D97-AF65-F5344CB8AC3E}">
        <p14:creationId xmlns:p14="http://schemas.microsoft.com/office/powerpoint/2010/main" val="288041878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14F0-0008-4A6D-BCD7-170065BB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14301"/>
            <a:ext cx="4648199" cy="281132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AE14BC3-EA21-4976-B19A-E616B6A02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3140075"/>
            <a:ext cx="4648199" cy="166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12D7286-98FF-4478-B052-5849C7B4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1" y="3135991"/>
            <a:ext cx="5181600" cy="16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F951B1A-EBDC-4AD3-8196-F1489FCE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4901042"/>
            <a:ext cx="4635499" cy="162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8F444C5-32EB-498F-94FB-D9D0DC7E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1" y="4925922"/>
            <a:ext cx="5240099" cy="16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1A8F9C3-6DD0-40AB-95E5-561CBAF2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432" y="814900"/>
            <a:ext cx="5259135" cy="57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780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52E513-96C8-4240-B7F8-81C9C755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6" y="828675"/>
            <a:ext cx="5598422" cy="4518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3EF45-DF65-4E60-A62E-FC1AA6B9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86" y="0"/>
            <a:ext cx="647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75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40B11CD-E4D7-472C-83E7-3B34AB399001}"/>
              </a:ext>
            </a:extLst>
          </p:cNvPr>
          <p:cNvSpPr txBox="1">
            <a:spLocks/>
          </p:cNvSpPr>
          <p:nvPr/>
        </p:nvSpPr>
        <p:spPr>
          <a:xfrm>
            <a:off x="4191000" y="1451395"/>
            <a:ext cx="71374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learn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from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 failures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256A6F-F282-4F50-9797-05C365C89361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5AC5C-BCE1-4021-81E9-9DCCD0F0B874}"/>
              </a:ext>
            </a:extLst>
          </p:cNvPr>
          <p:cNvSpPr txBox="1"/>
          <p:nvPr/>
        </p:nvSpPr>
        <p:spPr>
          <a:xfrm>
            <a:off x="672317" y="2055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7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110568-22A9-45BF-8B09-42E5E4F4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750"/>
            <a:ext cx="9239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2991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2A895-2B31-46FC-AE28-989B798B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498724"/>
            <a:ext cx="7448687" cy="34448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8E5CAE-08C0-43BC-8924-0F14F861BA89}"/>
              </a:ext>
            </a:extLst>
          </p:cNvPr>
          <p:cNvSpPr txBox="1">
            <a:spLocks/>
          </p:cNvSpPr>
          <p:nvPr/>
        </p:nvSpPr>
        <p:spPr>
          <a:xfrm>
            <a:off x="330200" y="371895"/>
            <a:ext cx="115316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505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C#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developer’s implement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 defensive </a:t>
            </a:r>
            <a:r>
              <a:rPr lang="en-US" sz="6000" dirty="0">
                <a:solidFill>
                  <a:srgbClr val="505050"/>
                </a:solidFill>
                <a:latin typeface="Segoe UI Light"/>
              </a:rPr>
              <a:t>code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907342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BCF2E-582F-4CBB-AD9F-306690A0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7024146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389AB-0F0C-4E30-A17C-1519B75E0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687" y="2676525"/>
            <a:ext cx="5153025" cy="27241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F30AEC-FC47-4E21-AD35-FD6873008614}"/>
              </a:ext>
            </a:extLst>
          </p:cNvPr>
          <p:cNvSpPr txBox="1">
            <a:spLocks/>
          </p:cNvSpPr>
          <p:nvPr/>
        </p:nvSpPr>
        <p:spPr>
          <a:xfrm>
            <a:off x="330200" y="371895"/>
            <a:ext cx="11531600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6000" dirty="0">
                <a:solidFill>
                  <a:srgbClr val="505050"/>
                </a:solidFill>
              </a:rPr>
              <a:t>… </a:t>
            </a:r>
            <a:r>
              <a:rPr lang="en-US" sz="6000" dirty="0">
                <a:solidFill>
                  <a:srgbClr val="505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with not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in Logic Apps?</a:t>
            </a:r>
          </a:p>
        </p:txBody>
      </p:sp>
    </p:spTree>
    <p:extLst>
      <p:ext uri="{BB962C8B-B14F-4D97-AF65-F5344CB8AC3E}">
        <p14:creationId xmlns:p14="http://schemas.microsoft.com/office/powerpoint/2010/main" val="106521437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A4A5A-5424-4A03-B4D3-7BF06692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239184"/>
            <a:ext cx="9808611" cy="56188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5C9016-4F26-4628-87F6-E14767C27CA5}"/>
              </a:ext>
            </a:extLst>
          </p:cNvPr>
          <p:cNvSpPr/>
          <p:nvPr/>
        </p:nvSpPr>
        <p:spPr>
          <a:xfrm>
            <a:off x="882650" y="390436"/>
            <a:ext cx="10426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(body('Exec_SP_-_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GetLastExecutionTime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')?['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resultsets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']?['Table1'])?['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LastRun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']</a:t>
            </a:r>
          </a:p>
          <a:p>
            <a:pPr algn="ctr">
              <a:defRPr/>
            </a:pP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empty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(body('Exec_SP_-_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GetLastExecutionTime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')?['</a:t>
            </a:r>
            <a:r>
              <a:rPr lang="pt-PT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resultsets</a:t>
            </a:r>
            <a:r>
              <a:rPr lang="pt-P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']?['Table1'])</a:t>
            </a:r>
          </a:p>
        </p:txBody>
      </p:sp>
    </p:spTree>
    <p:extLst>
      <p:ext uri="{BB962C8B-B14F-4D97-AF65-F5344CB8AC3E}">
        <p14:creationId xmlns:p14="http://schemas.microsoft.com/office/powerpoint/2010/main" val="35238197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0939DC1-2BDE-4897-B18E-734032D1A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5576265-0FD5-4AB6-9011-D2D3BC969BAF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5DDED-BB0A-44F3-B465-030659F1A6DF}"/>
              </a:ext>
            </a:extLst>
          </p:cNvPr>
          <p:cNvSpPr txBox="1"/>
          <p:nvPr/>
        </p:nvSpPr>
        <p:spPr>
          <a:xfrm>
            <a:off x="659617" y="1801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8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58E13E-8E11-4B91-BADE-34E28DA62CC3}"/>
              </a:ext>
            </a:extLst>
          </p:cNvPr>
          <p:cNvSpPr/>
          <p:nvPr/>
        </p:nvSpPr>
        <p:spPr bwMode="auto">
          <a:xfrm>
            <a:off x="0" y="2226858"/>
            <a:ext cx="102743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1902EC-FC2B-4ED7-9388-952D913F46A3}"/>
              </a:ext>
            </a:extLst>
          </p:cNvPr>
          <p:cNvSpPr txBox="1">
            <a:spLocks/>
          </p:cNvSpPr>
          <p:nvPr/>
        </p:nvSpPr>
        <p:spPr>
          <a:xfrm>
            <a:off x="269238" y="2377870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expressions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nightmare….</a:t>
            </a:r>
          </a:p>
        </p:txBody>
      </p:sp>
    </p:spTree>
    <p:extLst>
      <p:ext uri="{BB962C8B-B14F-4D97-AF65-F5344CB8AC3E}">
        <p14:creationId xmlns:p14="http://schemas.microsoft.com/office/powerpoint/2010/main" val="38134359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FBB62-4AAD-4615-9C6B-EADD16F1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37" y="166390"/>
            <a:ext cx="9991725" cy="4095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87165A-830E-422A-A1F2-ABF59B0A61EC}"/>
              </a:ext>
            </a:extLst>
          </p:cNvPr>
          <p:cNvSpPr/>
          <p:nvPr/>
        </p:nvSpPr>
        <p:spPr>
          <a:xfrm>
            <a:off x="431800" y="4643735"/>
            <a:ext cx="1132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body('Execute_SP_-_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Get_BZT_lock_error_details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')?['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ResultSets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']?['Table1'][0]?['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ErrorDescription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’]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19A5C-E14B-4FB7-915A-AFB512B1F56E}"/>
              </a:ext>
            </a:extLst>
          </p:cNvPr>
          <p:cNvSpPr/>
          <p:nvPr/>
        </p:nvSpPr>
        <p:spPr>
          <a:xfrm>
            <a:off x="730250" y="5288398"/>
            <a:ext cx="10731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concat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div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sub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ticks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utcNow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()), 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ticks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(item()?['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'])), 10000000), ' segundo(s)')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0602A-CDF2-4063-AB27-08CCA1C53A21}"/>
              </a:ext>
            </a:extLst>
          </p:cNvPr>
          <p:cNvSpPr/>
          <p:nvPr/>
        </p:nvSpPr>
        <p:spPr>
          <a:xfrm>
            <a:off x="609600" y="5881409"/>
            <a:ext cx="1115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div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ContentClear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')), 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GoodCommunicator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'))) , 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EnjoySession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')), 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MetExpectation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')))),4))</a:t>
            </a:r>
          </a:p>
        </p:txBody>
      </p:sp>
    </p:spTree>
    <p:extLst>
      <p:ext uri="{BB962C8B-B14F-4D97-AF65-F5344CB8AC3E}">
        <p14:creationId xmlns:p14="http://schemas.microsoft.com/office/powerpoint/2010/main" val="404590231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5C64D-9E68-472E-96B5-CFD6A8796277}"/>
              </a:ext>
            </a:extLst>
          </p:cNvPr>
          <p:cNvSpPr/>
          <p:nvPr/>
        </p:nvSpPr>
        <p:spPr>
          <a:xfrm>
            <a:off x="2777378" y="2698398"/>
            <a:ext cx="6136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body(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'Execute_SP_-_</a:t>
            </a:r>
            <a:r>
              <a:rPr kumimoji="0" lang="pt-P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Get_BZT_lock_error_details</a:t>
            </a:r>
            <a:r>
              <a:rPr kumimoji="0" lang="pt-P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5A2CB-51F5-4C67-9EC1-0E3D6EC1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994" y="2231503"/>
            <a:ext cx="1301641" cy="1303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9D0DBF-3811-4E04-8281-71B657DF260A}"/>
              </a:ext>
            </a:extLst>
          </p:cNvPr>
          <p:cNvSpPr txBox="1"/>
          <p:nvPr/>
        </p:nvSpPr>
        <p:spPr>
          <a:xfrm>
            <a:off x="2777378" y="3429000"/>
            <a:ext cx="6637244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Name of the actions with the space replace by underscore</a:t>
            </a:r>
            <a:endParaRPr kumimoji="0" lang="en-US" sz="44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75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26F6C2-F565-4794-8392-32D4AA68AF7F}"/>
              </a:ext>
            </a:extLst>
          </p:cNvPr>
          <p:cNvSpPr/>
          <p:nvPr/>
        </p:nvSpPr>
        <p:spPr>
          <a:xfrm>
            <a:off x="1587500" y="1284009"/>
            <a:ext cx="8483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div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ContentClear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GoodCommunicator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’))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)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EnjoySession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	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variables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</a:t>
            </a:r>
            <a:r>
              <a:rPr kumimoji="0" lang="pt-P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MetExpectation</a:t>
            </a: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’))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,4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7743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00D4B5DC-35B6-45AA-9360-DDE2DFE7E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7" b="10177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2349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post it">
            <a:extLst>
              <a:ext uri="{FF2B5EF4-FFF2-40B4-BE49-F238E27FC236}">
                <a16:creationId xmlns:a16="http://schemas.microsoft.com/office/drawing/2014/main" id="{B3603DB4-68DC-4C64-BEB7-4E300C8D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9" y="25885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40B11CD-E4D7-472C-83E7-3B34AB399001}"/>
              </a:ext>
            </a:extLst>
          </p:cNvPr>
          <p:cNvSpPr txBox="1">
            <a:spLocks/>
          </p:cNvSpPr>
          <p:nvPr/>
        </p:nvSpPr>
        <p:spPr>
          <a:xfrm>
            <a:off x="4966447" y="2294251"/>
            <a:ext cx="6965576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control </a:t>
            </a: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your </a:t>
            </a: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connectors</a:t>
            </a:r>
            <a:r>
              <a:rPr lang="en-US" sz="4800" dirty="0">
                <a:solidFill>
                  <a:srgbClr val="505050"/>
                </a:solidFill>
              </a:rPr>
              <a:t> (API connections)</a:t>
            </a: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87D00-0AA4-433B-9360-B1146DBC7A91}"/>
              </a:ext>
            </a:extLst>
          </p:cNvPr>
          <p:cNvSpPr txBox="1"/>
          <p:nvPr/>
        </p:nvSpPr>
        <p:spPr>
          <a:xfrm>
            <a:off x="4966447" y="5118382"/>
            <a:ext cx="6637244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Duplicate connections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Unused</a:t>
            </a:r>
            <a:r>
              <a:rPr kumimoji="0" lang="en-US" sz="2400" b="1" i="0" u="none" strike="noStrike" kern="1200" cap="none" spc="-102" normalizeH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connections</a:t>
            </a:r>
            <a:endParaRPr kumimoji="0" lang="en-US" sz="24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Who are using this connections?</a:t>
            </a:r>
            <a:endParaRPr kumimoji="0" lang="en-US" sz="2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137E6C-6FB1-425A-8CE7-09D83C917884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146FE-3123-4939-B8C8-B44284C2654F}"/>
              </a:ext>
            </a:extLst>
          </p:cNvPr>
          <p:cNvSpPr txBox="1"/>
          <p:nvPr/>
        </p:nvSpPr>
        <p:spPr>
          <a:xfrm>
            <a:off x="659617" y="1674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9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CFD031-23BE-4B68-80A8-A4E5D09E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22886">
            <a:off x="2012904" y="1925420"/>
            <a:ext cx="2228850" cy="142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9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F4018-8A44-4271-9C46-F09B9575F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4094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88151-FD97-40B7-BBBC-925F2E03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94" y="200025"/>
            <a:ext cx="8713716" cy="4353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EFA08-B813-4EF3-8499-65EB6F86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254" y="2114240"/>
            <a:ext cx="8535591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2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3B808B0-0CB1-4DAD-B1EC-67DBBF169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3"/>
          <a:stretch/>
        </p:blipFill>
        <p:spPr bwMode="auto">
          <a:xfrm>
            <a:off x="0" y="-26741"/>
            <a:ext cx="12192000" cy="688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BB373A-7853-46DD-B5F3-6B564E4C40BE}"/>
              </a:ext>
            </a:extLst>
          </p:cNvPr>
          <p:cNvSpPr/>
          <p:nvPr/>
        </p:nvSpPr>
        <p:spPr bwMode="auto">
          <a:xfrm>
            <a:off x="0" y="5126504"/>
            <a:ext cx="113792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D56974-A88E-4B02-A14E-4EAA627C5275}"/>
              </a:ext>
            </a:extLst>
          </p:cNvPr>
          <p:cNvSpPr txBox="1">
            <a:spLocks/>
          </p:cNvSpPr>
          <p:nvPr/>
        </p:nvSpPr>
        <p:spPr>
          <a:xfrm>
            <a:off x="307338" y="5277516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US" sz="6000" dirty="0">
                <a:solidFill>
                  <a:srgbClr val="FFFFFF"/>
                </a:solidFill>
                <a:latin typeface="Segoe UI Light"/>
              </a:rPr>
              <a:t>find</a:t>
            </a:r>
            <a:r>
              <a:rPr lang="en-US" sz="60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orphaned </a:t>
            </a:r>
            <a:r>
              <a:rPr lang="en-US" sz="6000" dirty="0">
                <a:solidFill>
                  <a:srgbClr val="FFFFFF"/>
                </a:solidFill>
                <a:latin typeface="Segoe UI Light"/>
              </a:rPr>
              <a:t>API Connectors…</a:t>
            </a:r>
            <a:endParaRPr kumimoji="0" lang="en-US" sz="6000" b="0" i="0" u="none" strike="noStrike" kern="1200" cap="none" spc="-102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342D1-4F45-40A3-B577-219AC775B5C0}"/>
              </a:ext>
            </a:extLst>
          </p:cNvPr>
          <p:cNvSpPr txBox="1"/>
          <p:nvPr/>
        </p:nvSpPr>
        <p:spPr>
          <a:xfrm>
            <a:off x="3467100" y="542604"/>
            <a:ext cx="8300757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There is no simple and direct way to find unused API Connections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Nightmare for governance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One of the biggest pains in Logic App development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731E6-8027-47C2-AE74-394A47DE9D24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1A17D-22A1-4A46-A745-ADB5B7306DDA}"/>
              </a:ext>
            </a:extLst>
          </p:cNvPr>
          <p:cNvSpPr txBox="1"/>
          <p:nvPr/>
        </p:nvSpPr>
        <p:spPr>
          <a:xfrm>
            <a:off x="253217" y="192887"/>
            <a:ext cx="2083583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10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24333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94ABDE-E7F6-447F-8DBB-BB9DF5E2CE2F}"/>
              </a:ext>
            </a:extLst>
          </p:cNvPr>
          <p:cNvSpPr/>
          <p:nvPr/>
        </p:nvSpPr>
        <p:spPr>
          <a:xfrm>
            <a:off x="304800" y="286435"/>
            <a:ext cx="857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hlinkClick r:id="rId2"/>
              </a:rPr>
              <a:t>https://www.integration-playbook.io/docs/find-orphaned-api-connectors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1A51D-2967-4BCC-9193-29F0AB97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655767"/>
            <a:ext cx="10189401" cy="605557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47E8FFD-B783-4B44-96B2-20B38CFF1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366967"/>
            <a:ext cx="1778000" cy="1778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01272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EDADF-FCF0-4680-8102-796BD946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80" y="1866900"/>
            <a:ext cx="3831041" cy="3835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A2F11B-6796-4E04-9EE0-84C670785202}"/>
              </a:ext>
            </a:extLst>
          </p:cNvPr>
          <p:cNvSpPr txBox="1">
            <a:spLocks/>
          </p:cNvSpPr>
          <p:nvPr/>
        </p:nvSpPr>
        <p:spPr>
          <a:xfrm>
            <a:off x="5305425" y="536638"/>
            <a:ext cx="6538632" cy="95545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fix </a:t>
            </a:r>
            <a:r>
              <a:rPr lang="en-US" sz="6000" dirty="0">
                <a:solidFill>
                  <a:srgbClr val="505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connectors</a:t>
            </a:r>
            <a:r>
              <a:rPr lang="en-US" sz="6000" dirty="0">
                <a:solidFill>
                  <a:srgbClr val="505050"/>
                </a:solidFill>
              </a:rPr>
              <a:t> (API connections)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4DE70-1933-472D-AAC7-C54E24B20E12}"/>
              </a:ext>
            </a:extLst>
          </p:cNvPr>
          <p:cNvSpPr txBox="1"/>
          <p:nvPr/>
        </p:nvSpPr>
        <p:spPr>
          <a:xfrm>
            <a:off x="5206813" y="4543104"/>
            <a:ext cx="6637244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Designer performs design-time checks against your logic app flow for design issues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Errors put into focus to save your time and frustration</a:t>
            </a:r>
            <a:endParaRPr kumimoji="0" lang="en-US" sz="2800" b="1" i="0" u="none" strike="noStrike" kern="1200" cap="none" spc="-102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D68AE-1B00-4878-B797-74FCD2D044BF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1B02E-1456-4389-81D4-EC801BE37563}"/>
              </a:ext>
            </a:extLst>
          </p:cNvPr>
          <p:cNvSpPr txBox="1"/>
          <p:nvPr/>
        </p:nvSpPr>
        <p:spPr>
          <a:xfrm>
            <a:off x="253217" y="192887"/>
            <a:ext cx="2083583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11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718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F5CA17-6ECF-4019-831C-96BB0A2D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600075"/>
            <a:ext cx="6191250" cy="282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A0E92-F347-4A50-A78F-C5AB5931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62" y="3252787"/>
            <a:ext cx="6467475" cy="3095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C7731C-E88E-48F0-BDA0-8090507653F7}"/>
              </a:ext>
            </a:extLst>
          </p:cNvPr>
          <p:cNvSpPr/>
          <p:nvPr/>
        </p:nvSpPr>
        <p:spPr bwMode="auto">
          <a:xfrm>
            <a:off x="6096000" y="5143500"/>
            <a:ext cx="469900" cy="46990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P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79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lh3.googleusercontent.com/kDyYghx2Tl6GBafgESLQ5UwvxmclP64jorUeXe6Fi5KmuoQh0TglN2Wr9JRYGylZ9GAs2oekWUTRcM3PRZKMJOkXrbvyfO0c91bG-E0W5_qOCqNKfCjzMVEzTees7QUPfh-W17WCh9aABWGT6NszYNSH19KJLriTRQw2i8Ja7SOCn_fXkWMFqnzSFC13RKtc3diugv1ULfOA2g87IkcJj24ehJondB7JD8gplzzNNz52EHCLyNsSnoY66dQ0rWI97qN62aBmEuajifePn_R1c2GChXNoERjJsevN85KrnV4yTyz7AVDJLRtfPEdtuF3tYTXIzIrKhVhpHKvo5HRWZvc8vDb-Qu9mhtO6BmlHtS09dZR8iCkakGGQspAN8IZnL5R0qTH7Tzgiono3uHiw3xLoXHoEarRLPJLypIhhPFIWaCxRd42Yh6WRTlaVDTr2AcCU1k8mXOOZoGaGSrd2hurEILm8vru0355-25LIE6vV5rSXNqhoAS4gNEXgAmgxtTv1DXiHn71RpFVJtZlR6piQ1puHKUQ-93pk2s8z8ZT9_K-qDUfG8CR971PvHltBbGZ7IFvZJkmpQ9ug6IONkAz7kHGRqC6QRG5PtlP5-qFv4H8f0_NybIe0a4Tb43rKHBIhzjIo18Ti3UPhZp0_ZD811uUfUgg=w1168-h657-no">
            <a:extLst>
              <a:ext uri="{FF2B5EF4-FFF2-40B4-BE49-F238E27FC236}">
                <a16:creationId xmlns:a16="http://schemas.microsoft.com/office/drawing/2014/main" id="{9C65796C-AAB9-41B6-A5BC-76902D02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0038"/>
            <a:ext cx="11125200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7997CD-0A42-44AE-9CF1-47204EA4DEAF}"/>
              </a:ext>
            </a:extLst>
          </p:cNvPr>
          <p:cNvSpPr/>
          <p:nvPr/>
        </p:nvSpPr>
        <p:spPr bwMode="auto">
          <a:xfrm>
            <a:off x="158318" y="261823"/>
            <a:ext cx="4718482" cy="120745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le 1"/>
          <p:cNvSpPr>
            <a:spLocks noGrp="1"/>
          </p:cNvSpPr>
          <p:nvPr/>
        </p:nvSpPr>
        <p:spPr>
          <a:xfrm>
            <a:off x="433316" y="300037"/>
            <a:ext cx="11225284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  <a:tileRect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8000" b="0" i="0" u="none" strike="noStrike" kern="1200" cap="none" spc="-100" normalizeH="0" baseline="0" noProof="0" dirty="0">
                <a:ln w="3175">
                  <a:noFill/>
                </a:ln>
                <a:solidFill>
                  <a:srgbClr val="2A49A4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thanks</a:t>
            </a:r>
            <a:r>
              <a:rPr kumimoji="0" lang="en-US" sz="8000" b="0" i="0" u="none" strike="noStrike" kern="1200" cap="none" spc="-100" normalizeH="0" baseline="0" noProof="0" dirty="0">
                <a:ln w="3175">
                  <a:noFill/>
                </a:ln>
                <a:solidFill>
                  <a:srgbClr val="2A49A4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35794-053F-4022-AF1B-BF76FD6B4E90}"/>
              </a:ext>
            </a:extLst>
          </p:cNvPr>
          <p:cNvSpPr/>
          <p:nvPr/>
        </p:nvSpPr>
        <p:spPr bwMode="auto">
          <a:xfrm>
            <a:off x="717984" y="4759508"/>
            <a:ext cx="9789086" cy="715632"/>
          </a:xfrm>
          <a:prstGeom prst="rect">
            <a:avLst/>
          </a:prstGeom>
          <a:solidFill>
            <a:srgbClr val="282828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txBody>
          <a:bodyPr vert="horz" wrap="square" lIns="89626" tIns="134445" rIns="89626" bIns="134445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231" marR="0" lvl="0" indent="-451231" algn="l" defTabSz="89623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EFAF71-7116-4660-8E4B-8E7FB1F1B0D8}"/>
              </a:ext>
            </a:extLst>
          </p:cNvPr>
          <p:cNvGrpSpPr/>
          <p:nvPr/>
        </p:nvGrpSpPr>
        <p:grpSpPr>
          <a:xfrm>
            <a:off x="3424469" y="2134330"/>
            <a:ext cx="7078993" cy="2631101"/>
            <a:chOff x="476254" y="2417159"/>
            <a:chExt cx="11204704" cy="195889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B4C467-9AAE-4F46-80AC-11C5E455557E}"/>
                </a:ext>
              </a:extLst>
            </p:cNvPr>
            <p:cNvSpPr/>
            <p:nvPr/>
          </p:nvSpPr>
          <p:spPr bwMode="auto">
            <a:xfrm>
              <a:off x="507868" y="2417159"/>
              <a:ext cx="11173090" cy="1958897"/>
            </a:xfrm>
            <a:prstGeom prst="rect">
              <a:avLst/>
            </a:prstGeom>
            <a:solidFill>
              <a:srgbClr val="0072C6">
                <a:alpha val="88000"/>
              </a:srgbClr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txBody>
            <a:bodyPr vert="horz" wrap="square" lIns="89626" tIns="134445" rIns="89626" bIns="134445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1231" marR="0" lvl="0" indent="-451231" algn="l" defTabSz="896236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4"/>
                </a:buBlip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8973F1-D522-4AF9-8D1D-2D9AFA24F073}"/>
                </a:ext>
              </a:extLst>
            </p:cNvPr>
            <p:cNvSpPr/>
            <p:nvPr/>
          </p:nvSpPr>
          <p:spPr>
            <a:xfrm>
              <a:off x="476254" y="3205405"/>
              <a:ext cx="11013090" cy="101088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43333" marR="0" lvl="1" indent="-395215" algn="l" defTabSz="896236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05000"/>
                <a:buFontTx/>
                <a:buBlip>
                  <a:blip r:embed="rId5"/>
                </a:buBlip>
                <a:tabLst/>
                <a:defRPr/>
              </a:pPr>
              <a:r>
                <a:rPr kumimoji="0" lang="en-US" sz="1961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sandro.pereira@devscope.net</a:t>
              </a:r>
            </a:p>
            <a:p>
              <a:pPr marL="843333" marR="0" lvl="1" indent="-395215" algn="l" defTabSz="896236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05000"/>
                <a:buFontTx/>
                <a:buBlip>
                  <a:blip r:embed="rId5"/>
                </a:buBlip>
                <a:tabLst/>
                <a:defRPr/>
              </a:pPr>
              <a:r>
                <a:rPr kumimoji="0" lang="en-US" sz="1961" b="1" i="0" u="none" strike="noStrike" kern="1200" cap="none" spc="0" normalizeH="0" baseline="0" noProof="1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linkedin.com/in/sandropereira</a:t>
              </a:r>
            </a:p>
            <a:p>
              <a:pPr marL="843333" marR="0" lvl="1" indent="-395215" algn="l" defTabSz="896236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05000"/>
                <a:buFontTx/>
                <a:buBlip>
                  <a:blip r:embed="rId5"/>
                </a:buBlip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</a:t>
              </a:r>
              <a:r>
                <a:rPr kumimoji="0" lang="en-US" sz="1961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sandro_asp </a:t>
              </a:r>
            </a:p>
            <a:p>
              <a:pPr marL="843333" marR="0" lvl="1" indent="-395215" algn="l" defTabSz="896236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05000"/>
                <a:buFontTx/>
                <a:buBlip>
                  <a:blip r:embed="rId5"/>
                </a:buBlip>
                <a:tabLst/>
                <a:defRPr/>
              </a:pPr>
              <a:r>
                <a:rPr kumimoji="0" lang="en-US" sz="1961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blog.sandro-pereira.com/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3F03E9C-5C9B-4B35-BDEF-84B9E35229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8" y="2134330"/>
            <a:ext cx="2730066" cy="2631102"/>
          </a:xfrm>
          <a:prstGeom prst="rect">
            <a:avLst/>
          </a:prstGeom>
        </p:spPr>
      </p:pic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A67CD3DF-E688-49A1-BBA2-F6BC407A4F3C}"/>
              </a:ext>
            </a:extLst>
          </p:cNvPr>
          <p:cNvSpPr txBox="1">
            <a:spLocks/>
          </p:cNvSpPr>
          <p:nvPr/>
        </p:nvSpPr>
        <p:spPr>
          <a:xfrm>
            <a:off x="8012332" y="4816465"/>
            <a:ext cx="2903003" cy="8216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961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+351 223 751 350</a:t>
            </a:r>
          </a:p>
          <a:p>
            <a:pPr marL="0" marR="0" lvl="0" indent="0" algn="l" defTabSz="914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961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www.devscope.net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DB60675-6A18-4272-923A-15B2FCB07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5" y="4644974"/>
            <a:ext cx="2262662" cy="950624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F4905E-9A25-4A61-A251-0BF875925CCF}"/>
              </a:ext>
            </a:extLst>
          </p:cNvPr>
          <p:cNvSpPr txBox="1">
            <a:spLocks/>
          </p:cNvSpPr>
          <p:nvPr/>
        </p:nvSpPr>
        <p:spPr>
          <a:xfrm>
            <a:off x="3706801" y="2134746"/>
            <a:ext cx="6810856" cy="13906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Sandro Pereira</a:t>
            </a:r>
          </a:p>
          <a:p>
            <a:pPr marL="0" marR="0" lvl="0" indent="0" algn="l" defTabSz="932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Integration Codeless Wizard | Microsoft Azure MVP</a:t>
            </a:r>
          </a:p>
          <a:p>
            <a:pPr marL="342842" marR="0" lvl="0" indent="-342842" algn="l" defTabSz="932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392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1" name="Picture 30" descr="http://4.bp.blogspot.com/-OUfCsUCY3B4/VGgJCYMcsGI/AAAAAAAAIuQ/dyBpOE8ZilM/s230/mvp_logo.png">
            <a:extLst>
              <a:ext uri="{FF2B5EF4-FFF2-40B4-BE49-F238E27FC236}">
                <a16:creationId xmlns:a16="http://schemas.microsoft.com/office/drawing/2014/main" id="{FF49006E-0768-4BAA-884D-B5505A2F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183" y="3692732"/>
            <a:ext cx="2190440" cy="100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98871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A7E04-F4BA-4C38-A34F-91B40680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772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6556E5A-361F-4370-AA52-623866E54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28324-6137-4295-B5F8-4245360598CC}"/>
              </a:ext>
            </a:extLst>
          </p:cNvPr>
          <p:cNvSpPr/>
          <p:nvPr/>
        </p:nvSpPr>
        <p:spPr bwMode="auto">
          <a:xfrm>
            <a:off x="0" y="4233458"/>
            <a:ext cx="93726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9A33B3-75CF-4A91-8330-DBEE671048B4}"/>
              </a:ext>
            </a:extLst>
          </p:cNvPr>
          <p:cNvSpPr txBox="1">
            <a:spLocks/>
          </p:cNvSpPr>
          <p:nvPr/>
        </p:nvSpPr>
        <p:spPr>
          <a:xfrm>
            <a:off x="269238" y="4384470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this house have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kids'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177464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41CC0-4146-43F8-8E7D-53A11857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1DE6E9-66EB-4FD6-95A5-04356B496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7" y="6045722"/>
            <a:ext cx="1895631" cy="4842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FC3346-D755-49C3-AF94-A4E9E224A47B}"/>
              </a:ext>
            </a:extLst>
          </p:cNvPr>
          <p:cNvSpPr/>
          <p:nvPr/>
        </p:nvSpPr>
        <p:spPr bwMode="auto">
          <a:xfrm>
            <a:off x="1187144" y="1998407"/>
            <a:ext cx="9817712" cy="2861187"/>
          </a:xfrm>
          <a:prstGeom prst="rect">
            <a:avLst/>
          </a:prstGeom>
          <a:solidFill>
            <a:srgbClr val="A78D6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I quickly implement them, and they seem to be working fine, but… How are my Logic Apps? What Was Wrong?</a:t>
            </a:r>
            <a:endParaRPr lang="pt-PT" sz="36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C489D-1935-488A-B799-41A977A129C8}"/>
              </a:ext>
            </a:extLst>
          </p:cNvPr>
          <p:cNvSpPr/>
          <p:nvPr/>
        </p:nvSpPr>
        <p:spPr>
          <a:xfrm>
            <a:off x="8847654" y="6464284"/>
            <a:ext cx="2059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PT" cap="all" dirty="0">
                <a:solidFill>
                  <a:srgbClr val="999999"/>
                </a:solidFill>
                <a:latin typeface="nyt-magsans"/>
                <a:hlinkClick r:id="rId4"/>
              </a:rPr>
              <a:t>LISA SANDERS, M.D.</a:t>
            </a:r>
            <a:endParaRPr lang="pt-PT" b="0" i="0" u="none" strike="noStrike" dirty="0">
              <a:solidFill>
                <a:srgbClr val="999999"/>
              </a:solidFill>
              <a:effectLst/>
              <a:latin typeface="nyt-magsans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832765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BF0F40E-7427-4D05-9239-4AD2F5AF5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103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BCDB9-0CB4-4392-B23C-F9A93B507A9B}"/>
              </a:ext>
            </a:extLst>
          </p:cNvPr>
          <p:cNvSpPr/>
          <p:nvPr/>
        </p:nvSpPr>
        <p:spPr bwMode="auto">
          <a:xfrm>
            <a:off x="0" y="2226858"/>
            <a:ext cx="93726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3A60EE-AFD5-4B34-8EE7-AB165748CE73}"/>
              </a:ext>
            </a:extLst>
          </p:cNvPr>
          <p:cNvSpPr txBox="1">
            <a:spLocks/>
          </p:cNvSpPr>
          <p:nvPr/>
        </p:nvSpPr>
        <p:spPr>
          <a:xfrm>
            <a:off x="269238" y="2377870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LA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naming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convention….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8687A-8D67-44E5-9C00-A23A1CB5B4AB}"/>
              </a:ext>
            </a:extLst>
          </p:cNvPr>
          <p:cNvSpPr txBox="1"/>
          <p:nvPr/>
        </p:nvSpPr>
        <p:spPr>
          <a:xfrm>
            <a:off x="5130613" y="542604"/>
            <a:ext cx="6637244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 descriptive names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Improves readability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Transfer knowledge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You can’t rename Logic Apps… directly</a:t>
            </a:r>
            <a:endParaRPr lang="en-US" sz="28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891B96-0F84-49AE-975B-DB5BDA4024CA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F4E0F-0252-4AFD-9C57-5BA1AF6A2D26}"/>
              </a:ext>
            </a:extLst>
          </p:cNvPr>
          <p:cNvSpPr txBox="1"/>
          <p:nvPr/>
        </p:nvSpPr>
        <p:spPr>
          <a:xfrm>
            <a:off x="634217" y="1293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1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5741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76191-AB34-442E-990B-B9AEAAFA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" y="0"/>
            <a:ext cx="121703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4D8DC-F70E-436E-B4FE-59F9D5352B94}"/>
              </a:ext>
            </a:extLst>
          </p:cNvPr>
          <p:cNvSpPr txBox="1"/>
          <p:nvPr/>
        </p:nvSpPr>
        <p:spPr>
          <a:xfrm>
            <a:off x="6194682" y="440266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AccessingLastElementXMLArray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1E995-1DE0-40AE-9F8A-99969A7EC41D}"/>
              </a:ext>
            </a:extLst>
          </p:cNvPr>
          <p:cNvSpPr txBox="1"/>
          <p:nvPr/>
        </p:nvSpPr>
        <p:spPr>
          <a:xfrm>
            <a:off x="6194683" y="1338859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CheckJSONStructureContainArray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66FE9-186A-463B-9B90-D84643F7557D}"/>
              </a:ext>
            </a:extLst>
          </p:cNvPr>
          <p:cNvSpPr txBox="1"/>
          <p:nvPr/>
        </p:nvSpPr>
        <p:spPr>
          <a:xfrm>
            <a:off x="6194683" y="890631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WorkingWithArrays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79B3F-0CEF-4F83-AFBD-C1A4C8DFF688}"/>
              </a:ext>
            </a:extLst>
          </p:cNvPr>
          <p:cNvSpPr txBox="1"/>
          <p:nvPr/>
        </p:nvSpPr>
        <p:spPr>
          <a:xfrm>
            <a:off x="6194683" y="1806399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GAB2020-Event-EmailDemo</a:t>
            </a:r>
            <a:endParaRPr kumimoji="0" lang="en-US" sz="2000" b="1" i="0" u="none" strike="noStrike" kern="1200" cap="none" spc="-102" normalizeH="0" baseline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7E84F-4364-44B0-8844-80D6F215CE8D}"/>
              </a:ext>
            </a:extLst>
          </p:cNvPr>
          <p:cNvSpPr txBox="1"/>
          <p:nvPr/>
        </p:nvSpPr>
        <p:spPr>
          <a:xfrm>
            <a:off x="6194683" y="4498370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POC-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ReceiveMsgFromBizTalk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-DEV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45DA9-0B05-4449-9ABC-3BD331ACADD9}"/>
              </a:ext>
            </a:extLst>
          </p:cNvPr>
          <p:cNvSpPr txBox="1"/>
          <p:nvPr/>
        </p:nvSpPr>
        <p:spPr>
          <a:xfrm>
            <a:off x="6194683" y="4934149"/>
            <a:ext cx="528040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POC-OCR-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SmartDocumentor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44CBD-2433-4F3E-AC4E-D818F5512322}"/>
              </a:ext>
            </a:extLst>
          </p:cNvPr>
          <p:cNvSpPr txBox="1"/>
          <p:nvPr/>
        </p:nvSpPr>
        <p:spPr>
          <a:xfrm>
            <a:off x="6194683" y="5394664"/>
            <a:ext cx="5280407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DVS-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SmartDocumentor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InvoiceProcessing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-PRD</a:t>
            </a:r>
            <a:endParaRPr lang="pt-PT" sz="20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  <p:pic>
        <p:nvPicPr>
          <p:cNvPr id="13314" name="Picture 2" descr="Resultado de imagem para ok">
            <a:extLst>
              <a:ext uri="{FF2B5EF4-FFF2-40B4-BE49-F238E27FC236}">
                <a16:creationId xmlns:a16="http://schemas.microsoft.com/office/drawing/2014/main" id="{E5E7CE69-A1E3-4FD3-A22C-436F7923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636" y="4105595"/>
            <a:ext cx="492023" cy="49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F0F853-0B98-4E10-84B7-8C6501C3D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5028546"/>
            <a:ext cx="457730" cy="458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2FF87A-BD48-4A76-9C75-3BCB5F97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525073"/>
            <a:ext cx="457729" cy="458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66C309-F5A5-4DD4-B221-A8DF0FE97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979186"/>
            <a:ext cx="457729" cy="458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9D074A-06E7-43BB-9A2B-6C294249A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1426156"/>
            <a:ext cx="457730" cy="458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E807E9-BB66-453E-9A9C-5E35C591C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2322477"/>
            <a:ext cx="457730" cy="458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262811-8869-4E36-B287-384863DD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1875507"/>
            <a:ext cx="457729" cy="458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1D68F-6606-4C25-8EEC-6C742AC2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2771828"/>
            <a:ext cx="457730" cy="458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9CFE02-43F6-4DDF-9F68-87739CF36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3221179"/>
            <a:ext cx="457729" cy="458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606C32-B35A-425F-BFD0-0C2DDD4A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82" y="3668149"/>
            <a:ext cx="457730" cy="458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9ADA20-B357-4943-919B-D694BDAE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4576814"/>
            <a:ext cx="457729" cy="4582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EEA171-24E5-49EF-A227-640CE36A5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5477897"/>
            <a:ext cx="457729" cy="458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2E83B5-C913-4F8F-93A9-36021BF7E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5927248"/>
            <a:ext cx="457729" cy="4582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E5A1830-FEFC-45AA-8D67-AF7F07BDD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83" y="6374212"/>
            <a:ext cx="457729" cy="4582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B37C38B-2F24-4964-8821-C708726D993D}"/>
              </a:ext>
            </a:extLst>
          </p:cNvPr>
          <p:cNvSpPr txBox="1"/>
          <p:nvPr/>
        </p:nvSpPr>
        <p:spPr>
          <a:xfrm>
            <a:off x="6196080" y="2253688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CallAzureFunctionHTTPTrigger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723169-6B4F-4F75-B505-6302289D2605}"/>
              </a:ext>
            </a:extLst>
          </p:cNvPr>
          <p:cNvSpPr txBox="1"/>
          <p:nvPr/>
        </p:nvSpPr>
        <p:spPr>
          <a:xfrm>
            <a:off x="6196081" y="3152281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&lt;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project-name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&gt;-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MonitorBizTalkPorts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-PRD</a:t>
            </a:r>
            <a:endParaRPr kumimoji="0" lang="pt-PT" sz="2000" b="1" i="0" u="none" strike="noStrike" kern="1200" cap="none" spc="-102" normalizeH="0" baseline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3F661-7801-4036-A75E-1CF031B5BEB7}"/>
              </a:ext>
            </a:extLst>
          </p:cNvPr>
          <p:cNvSpPr txBox="1"/>
          <p:nvPr/>
        </p:nvSpPr>
        <p:spPr>
          <a:xfrm>
            <a:off x="6196081" y="2704053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POC-</a:t>
            </a:r>
            <a:r>
              <a:rPr kumimoji="0" lang="pt-PT" sz="2000" b="1" i="0" u="none" strike="noStrike" kern="1200" cap="none" spc="-102" normalizeH="0" baseline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HowToHandleGetCalls</a:t>
            </a:r>
            <a:r>
              <a:rPr kumimoji="0" lang="pt-PT" sz="2000" b="1" i="0" u="none" strike="noStrike" kern="1200" cap="none" spc="-102" normalizeH="0" baseline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-DEV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6F247C-8A5C-49A7-8E0B-C80BD4AC7686}"/>
              </a:ext>
            </a:extLst>
          </p:cNvPr>
          <p:cNvSpPr txBox="1"/>
          <p:nvPr/>
        </p:nvSpPr>
        <p:spPr>
          <a:xfrm>
            <a:off x="6196081" y="3619821"/>
            <a:ext cx="504295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102" dirty="0" err="1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IntMonday</a:t>
            </a:r>
            <a:r>
              <a:rPr lang="en-US" sz="20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-Event-</a:t>
            </a:r>
            <a:r>
              <a:rPr lang="en-US" sz="2000" b="1" spc="-102" dirty="0" err="1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OneDriveToEmailDemo</a:t>
            </a:r>
            <a:endParaRPr kumimoji="0" lang="en-US" sz="2000" b="1" i="0" u="none" strike="noStrike" kern="1200" cap="none" spc="-102" normalizeH="0" baseline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cs typeface="Segoe UI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A2C573-28A8-49E9-8F3B-6BA4082AC23D}"/>
              </a:ext>
            </a:extLst>
          </p:cNvPr>
          <p:cNvSpPr txBox="1"/>
          <p:nvPr/>
        </p:nvSpPr>
        <p:spPr>
          <a:xfrm>
            <a:off x="6187692" y="5865846"/>
            <a:ext cx="552076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DVS-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SmartDocumentor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ExpensesProcessing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-PRD</a:t>
            </a:r>
            <a:endParaRPr lang="pt-PT" sz="20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F28772-684F-4E5F-B876-CE7CC853A846}"/>
              </a:ext>
            </a:extLst>
          </p:cNvPr>
          <p:cNvSpPr txBox="1"/>
          <p:nvPr/>
        </p:nvSpPr>
        <p:spPr>
          <a:xfrm>
            <a:off x="6179302" y="6293685"/>
            <a:ext cx="5934041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DVS-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SmartDocumentor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</a:t>
            </a:r>
            <a:r>
              <a:rPr lang="pt-PT" sz="2000" b="1" spc="-102" dirty="0" err="1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SubmissionStatusReport</a:t>
            </a:r>
            <a:r>
              <a:rPr lang="pt-PT" sz="2000" b="1" spc="-102" dirty="0">
                <a:ln w="3175">
                  <a:noFill/>
                </a:ln>
                <a:solidFill>
                  <a:srgbClr val="505050"/>
                </a:solidFill>
                <a:cs typeface="Segoe UI" pitchFamily="34" charset="0"/>
              </a:rPr>
              <a:t>-PRD</a:t>
            </a:r>
            <a:endParaRPr lang="pt-PT" sz="20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38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  <p:bldP spid="12" grpId="0"/>
      <p:bldP spid="13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EA0F0-FF61-4F0C-B651-6F0F2DFC0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7" y="0"/>
            <a:ext cx="1185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399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BF0F40E-7427-4D05-9239-4AD2F5AF5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103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BCDB9-0CB4-4392-B23C-F9A93B507A9B}"/>
              </a:ext>
            </a:extLst>
          </p:cNvPr>
          <p:cNvSpPr/>
          <p:nvPr/>
        </p:nvSpPr>
        <p:spPr bwMode="auto">
          <a:xfrm>
            <a:off x="0" y="2226858"/>
            <a:ext cx="10274300" cy="1315054"/>
          </a:xfrm>
          <a:prstGeom prst="rect">
            <a:avLst/>
          </a:prstGeom>
          <a:solidFill>
            <a:srgbClr val="8CB1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3A60EE-AFD5-4B34-8EE7-AB165748CE73}"/>
              </a:ext>
            </a:extLst>
          </p:cNvPr>
          <p:cNvSpPr txBox="1">
            <a:spLocks/>
          </p:cNvSpPr>
          <p:nvPr/>
        </p:nvSpPr>
        <p:spPr>
          <a:xfrm>
            <a:off x="269238" y="2377870"/>
            <a:ext cx="11653523" cy="101303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itchFamily="34" charset="0"/>
              </a:rPr>
              <a:t>name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and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rename </a:t>
            </a:r>
            <a:r>
              <a:rPr kumimoji="0" lang="en-US" sz="60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actions….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2A3C84-E802-4060-A260-BEF8B49D1FAB}"/>
              </a:ext>
            </a:extLst>
          </p:cNvPr>
          <p:cNvSpPr/>
          <p:nvPr/>
        </p:nvSpPr>
        <p:spPr>
          <a:xfrm>
            <a:off x="269238" y="161830"/>
            <a:ext cx="1892575" cy="1892575"/>
          </a:xfrm>
          <a:prstGeom prst="ellipse">
            <a:avLst/>
          </a:prstGeom>
          <a:solidFill>
            <a:srgbClr val="8CB1A5"/>
          </a:solidFill>
          <a:ln w="9525" cap="flat" cmpd="sng" algn="ctr">
            <a:noFill/>
            <a:prstDash val="solid"/>
          </a:ln>
          <a:effectLst/>
        </p:spPr>
        <p:txBody>
          <a:bodyPr wrap="none" tIns="107249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7180A-C4B1-4814-85F0-531C4DB7B11E}"/>
              </a:ext>
            </a:extLst>
          </p:cNvPr>
          <p:cNvSpPr txBox="1"/>
          <p:nvPr/>
        </p:nvSpPr>
        <p:spPr>
          <a:xfrm>
            <a:off x="646917" y="154787"/>
            <a:ext cx="1430197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brica" pitchFamily="50" charset="0"/>
                <a:ea typeface="+mn-ea"/>
                <a:cs typeface="+mn-cs"/>
              </a:rPr>
              <a:t>2</a:t>
            </a:r>
            <a:endParaRPr kumimoji="0" lang="pt-PT" sz="1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brica" pitchFamily="50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64747-CE29-44DC-9E30-8F65A2C25E52}"/>
              </a:ext>
            </a:extLst>
          </p:cNvPr>
          <p:cNvSpPr txBox="1"/>
          <p:nvPr/>
        </p:nvSpPr>
        <p:spPr>
          <a:xfrm>
            <a:off x="4356100" y="542604"/>
            <a:ext cx="7411757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 descriptive names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Improves readability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Transfer knowledge</a:t>
            </a:r>
          </a:p>
          <a:p>
            <a:pPr lvl="0" algn="ctr">
              <a:lnSpc>
                <a:spcPct val="90000"/>
              </a:lnSpc>
              <a:defRPr/>
            </a:pPr>
            <a:r>
              <a:rPr lang="en-US" sz="2400" b="1" spc="-102" dirty="0">
                <a:ln w="3175">
                  <a:noFill/>
                </a:ln>
                <a:solidFill>
                  <a:srgbClr val="505050"/>
                </a:solidFill>
                <a:latin typeface="Segoe UI Light"/>
                <a:cs typeface="Segoe UI" pitchFamily="34" charset="0"/>
              </a:rPr>
              <a:t>You can’t rename actions that have dependencies…</a:t>
            </a:r>
            <a:endParaRPr lang="en-US" sz="2800" b="1" spc="-102" dirty="0">
              <a:ln w="3175">
                <a:noFill/>
              </a:ln>
              <a:solidFill>
                <a:srgbClr val="505050"/>
              </a:solidFill>
              <a:latin typeface="Segoe UI 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07908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gnus Master Theme">
  <a:themeElements>
    <a:clrScheme name="Custom 4">
      <a:dk1>
        <a:srgbClr val="000000"/>
      </a:dk1>
      <a:lt1>
        <a:srgbClr val="FFFFFF"/>
      </a:lt1>
      <a:dk2>
        <a:srgbClr val="002050"/>
      </a:dk2>
      <a:lt2>
        <a:srgbClr val="FFFFFF"/>
      </a:lt2>
      <a:accent1>
        <a:srgbClr val="0072C6"/>
      </a:accent1>
      <a:accent2>
        <a:srgbClr val="DC3C00"/>
      </a:accent2>
      <a:accent3>
        <a:srgbClr val="505050"/>
      </a:accent3>
      <a:accent4>
        <a:srgbClr val="D2D2D2"/>
      </a:accent4>
      <a:accent5>
        <a:srgbClr val="7FBA00"/>
      </a:accent5>
      <a:accent6>
        <a:srgbClr val="007233"/>
      </a:accent6>
      <a:hlink>
        <a:srgbClr val="FFFFFF"/>
      </a:hlink>
      <a:folHlink>
        <a:srgbClr val="FFFFFF"/>
      </a:folHlink>
    </a:clrScheme>
    <a:fontScheme name="Custom Theme Fonts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3_Template_r05" id="{52CF7746-2BCC-4712-8D0A-4EFD2BD35E94}" vid="{95027F19-C175-4D31-A201-08949528A904}"/>
    </a:ext>
  </a:extLst>
</a:theme>
</file>

<file path=ppt/theme/theme2.xml><?xml version="1.0" encoding="utf-8"?>
<a:theme xmlns:a="http://schemas.openxmlformats.org/drawingml/2006/main" name="MSVID_Product_Brand_template_16-9_WHITE_Cyan-accent">
  <a:themeElements>
    <a:clrScheme name="Custom 1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68217A"/>
      </a:accent2>
      <a:accent3>
        <a:srgbClr val="008272"/>
      </a:accent3>
      <a:accent4>
        <a:srgbClr val="9B9B9B"/>
      </a:accent4>
      <a:accent5>
        <a:srgbClr val="442359"/>
      </a:accent5>
      <a:accent6>
        <a:srgbClr val="4668C5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Integrate 2019 UK Single Speka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SVID_Product_Brand_template_16-9_WHITE_Cyan-accent">
  <a:themeElements>
    <a:clrScheme name="Custom 1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68217A"/>
      </a:accent2>
      <a:accent3>
        <a:srgbClr val="008272"/>
      </a:accent3>
      <a:accent4>
        <a:srgbClr val="9B9B9B"/>
      </a:accent4>
      <a:accent5>
        <a:srgbClr val="442359"/>
      </a:accent5>
      <a:accent6>
        <a:srgbClr val="4668C5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MSVID_Product_Brand_template_16-9_WHITE_Cyan-accent">
  <a:themeElements>
    <a:clrScheme name="Product Brand- white with magenta accents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68217A"/>
      </a:accent2>
      <a:accent3>
        <a:srgbClr val="008272"/>
      </a:accent3>
      <a:accent4>
        <a:srgbClr val="B4009E"/>
      </a:accent4>
      <a:accent5>
        <a:srgbClr val="442359"/>
      </a:accent5>
      <a:accent6>
        <a:srgbClr val="4668C5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6614</TotalTime>
  <Words>667</Words>
  <Application>Microsoft Office PowerPoint</Application>
  <PresentationFormat>Widescreen</PresentationFormat>
  <Paragraphs>124</Paragraphs>
  <Slides>37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5" baseType="lpstr">
      <vt:lpstr>Arial</vt:lpstr>
      <vt:lpstr>Calibri</vt:lpstr>
      <vt:lpstr>Consolas</vt:lpstr>
      <vt:lpstr>Fabrica</vt:lpstr>
      <vt:lpstr>nyt-magsans</vt:lpstr>
      <vt:lpstr>Poppins</vt:lpstr>
      <vt:lpstr>Questrial</vt:lpstr>
      <vt:lpstr>Segoe UI</vt:lpstr>
      <vt:lpstr>Segoe UI Black</vt:lpstr>
      <vt:lpstr>Segoe UI Light</vt:lpstr>
      <vt:lpstr>Segoe UI Semibold</vt:lpstr>
      <vt:lpstr>Wingdings</vt:lpstr>
      <vt:lpstr>Magnus Master Theme</vt:lpstr>
      <vt:lpstr>MSVID_Product_Brand_template_16-9_WHITE_Cyan-accent</vt:lpstr>
      <vt:lpstr>1_Integrate 2019 UK Single Spekaer Template</vt:lpstr>
      <vt:lpstr>1_MSVID_Product_Brand_template_16-9_WHITE_Cyan-accent</vt:lpstr>
      <vt:lpstr>2_MSVID_Product_Brand_template_16-9_WHITE_Cyan-accent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Wood</dc:creator>
  <cp:lastModifiedBy>Sandro Pereira</cp:lastModifiedBy>
  <cp:revision>49</cp:revision>
  <dcterms:created xsi:type="dcterms:W3CDTF">2014-03-24T01:30:59Z</dcterms:created>
  <dcterms:modified xsi:type="dcterms:W3CDTF">2020-04-26T09:56:44Z</dcterms:modified>
</cp:coreProperties>
</file>